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11"/>
  </p:notesMasterIdLst>
  <p:handoutMasterIdLst>
    <p:handoutMasterId r:id="rId12"/>
  </p:handoutMasterIdLst>
  <p:sldIdLst>
    <p:sldId id="3138" r:id="rId2"/>
    <p:sldId id="3139" r:id="rId3"/>
    <p:sldId id="3087" r:id="rId4"/>
    <p:sldId id="3097" r:id="rId5"/>
    <p:sldId id="3088" r:id="rId6"/>
    <p:sldId id="3149" r:id="rId7"/>
    <p:sldId id="3148" r:id="rId8"/>
    <p:sldId id="3147" r:id="rId9"/>
    <p:sldId id="3146" r:id="rId10"/>
  </p:sldIdLst>
  <p:sldSz cx="12858750" cy="7232650"/>
  <p:notesSz cx="6858000" cy="9144000"/>
  <p:custDataLst>
    <p:tags r:id="rId1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44" autoAdjust="0"/>
    <p:restoredTop sz="92986" autoAdjust="0"/>
  </p:normalViewPr>
  <p:slideViewPr>
    <p:cSldViewPr>
      <p:cViewPr>
        <p:scale>
          <a:sx n="60" d="100"/>
          <a:sy n="60" d="100"/>
        </p:scale>
        <p:origin x="816" y="144"/>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2022/9/16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2022/9/16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96684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113075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3</a:t>
            </a:fld>
            <a:endParaRPr lang="en-US"/>
          </a:p>
        </p:txBody>
      </p:sp>
    </p:spTree>
    <p:extLst>
      <p:ext uri="{BB962C8B-B14F-4D97-AF65-F5344CB8AC3E}">
        <p14:creationId xmlns:p14="http://schemas.microsoft.com/office/powerpoint/2010/main" val="2501226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91945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3752071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4009970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728557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309265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706509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423275435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2022/9/16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10317807" y="678244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79874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2022/9/16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147" y="448"/>
            <a:ext cx="12875857" cy="7231757"/>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983636" y="448"/>
            <a:ext cx="4891480" cy="7231757"/>
          </a:xfrm>
          <a:prstGeom prst="rect">
            <a:avLst/>
          </a:prstGeom>
          <a:solidFill>
            <a:srgbClr val="0E2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140542" y="1210764"/>
            <a:ext cx="8577668" cy="4811127"/>
          </a:xfrm>
          <a:prstGeom prst="rect">
            <a:avLst/>
          </a:prstGeom>
          <a:solidFill>
            <a:schemeClr val="bg1">
              <a:alpha val="94000"/>
            </a:schemeClr>
          </a:solidFill>
          <a:ln>
            <a:noFill/>
          </a:ln>
          <a:effectLst>
            <a:outerShdw blurRad="279400" sx="103000" sy="103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文本框 52"/>
          <p:cNvSpPr txBox="1"/>
          <p:nvPr/>
        </p:nvSpPr>
        <p:spPr>
          <a:xfrm>
            <a:off x="5055328" y="4749774"/>
            <a:ext cx="2767494" cy="499624"/>
          </a:xfrm>
          <a:prstGeom prst="rect">
            <a:avLst/>
          </a:prstGeom>
          <a:noFill/>
        </p:spPr>
        <p:txBody>
          <a:bodyPr wrap="square" rtlCol="0">
            <a:spAutoFit/>
          </a:bodyPr>
          <a:lstStyle/>
          <a:p>
            <a:pPr algn="ctr">
              <a:lnSpc>
                <a:spcPct val="150000"/>
              </a:lnSpc>
            </a:pPr>
            <a:r>
              <a:rPr lang="zh-CN" altLang="en-US" sz="2000" dirty="0">
                <a:solidFill>
                  <a:srgbClr val="0E2234"/>
                </a:solidFill>
                <a:latin typeface="微软雅黑" panose="020B0503020204020204" pitchFamily="34" charset="-122"/>
                <a:ea typeface="微软雅黑" panose="020B0503020204020204" pitchFamily="34" charset="-122"/>
              </a:rPr>
              <a:t>学生资助中心</a:t>
            </a:r>
            <a:endParaRPr lang="en-US" altLang="zh-CN" sz="2000" dirty="0">
              <a:solidFill>
                <a:srgbClr val="0E2234"/>
              </a:solidFill>
              <a:latin typeface="微软雅黑" panose="020B0503020204020204" pitchFamily="34" charset="-122"/>
              <a:ea typeface="微软雅黑" panose="020B0503020204020204" pitchFamily="34" charset="-122"/>
            </a:endParaRPr>
          </a:p>
        </p:txBody>
      </p:sp>
      <p:sp>
        <p:nvSpPr>
          <p:cNvPr id="9" name="TextBox 10"/>
          <p:cNvSpPr txBox="1"/>
          <p:nvPr/>
        </p:nvSpPr>
        <p:spPr>
          <a:xfrm>
            <a:off x="5090562" y="4037217"/>
            <a:ext cx="2677625" cy="346232"/>
          </a:xfrm>
          <a:prstGeom prst="rect">
            <a:avLst/>
          </a:prstGeom>
          <a:noFill/>
        </p:spPr>
        <p:txBody>
          <a:bodyPr wrap="none" lIns="68564" tIns="34282" rIns="68564" bIns="34282">
            <a:spAutoFit/>
          </a:bodyPr>
          <a:lstStyle/>
          <a:p>
            <a:pPr algn="ctr"/>
            <a:r>
              <a:rPr lang="zh-CN" altLang="en-US" dirty="0">
                <a:solidFill>
                  <a:srgbClr val="0E2234"/>
                </a:solidFill>
                <a:latin typeface="微软雅黑" panose="020B0503020204020204" pitchFamily="34" charset="-122"/>
                <a:ea typeface="微软雅黑" panose="020B0503020204020204" pitchFamily="34" charset="-122"/>
              </a:rPr>
              <a:t>院系资助工作经办人角色</a:t>
            </a:r>
            <a:endParaRPr lang="en-US" altLang="zh-CN" dirty="0">
              <a:solidFill>
                <a:srgbClr val="0E2234"/>
              </a:solidFill>
              <a:latin typeface="微软雅黑" panose="020B0503020204020204" pitchFamily="34" charset="-122"/>
              <a:ea typeface="微软雅黑" panose="020B0503020204020204" pitchFamily="34" charset="-122"/>
            </a:endParaRPr>
          </a:p>
        </p:txBody>
      </p:sp>
      <p:sp>
        <p:nvSpPr>
          <p:cNvPr id="10" name="矩形 9"/>
          <p:cNvSpPr/>
          <p:nvPr/>
        </p:nvSpPr>
        <p:spPr>
          <a:xfrm>
            <a:off x="2484758" y="1730050"/>
            <a:ext cx="7889235" cy="1915893"/>
          </a:xfrm>
          <a:prstGeom prst="rect">
            <a:avLst/>
          </a:prstGeom>
        </p:spPr>
        <p:txBody>
          <a:bodyPr wrap="square" lIns="68564" tIns="34282" rIns="68564" bIns="34282">
            <a:spAutoFit/>
          </a:bodyPr>
          <a:lstStyle/>
          <a:p>
            <a:pPr algn="ctr"/>
            <a:r>
              <a:rPr lang="zh-CN" altLang="zh-CN" sz="6000" b="1" dirty="0">
                <a:latin typeface="微软雅黑" panose="020B0503020204020204" pitchFamily="34" charset="-122"/>
                <a:ea typeface="微软雅黑" panose="020B0503020204020204" pitchFamily="34" charset="-122"/>
              </a:rPr>
              <a:t>学生综合信息管理系统</a:t>
            </a:r>
            <a:endParaRPr lang="en-US" altLang="zh-CN" sz="6000" b="1" dirty="0">
              <a:latin typeface="微软雅黑" panose="020B0503020204020204" pitchFamily="34" charset="-122"/>
              <a:ea typeface="微软雅黑" panose="020B0503020204020204" pitchFamily="34" charset="-122"/>
            </a:endParaRPr>
          </a:p>
          <a:p>
            <a:pPr algn="ctr"/>
            <a:r>
              <a:rPr lang="zh-CN" altLang="en-US" sz="6000" b="1" dirty="0">
                <a:solidFill>
                  <a:srgbClr val="0E2234"/>
                </a:solidFill>
                <a:latin typeface="微软雅黑" panose="020B0503020204020204" pitchFamily="34" charset="-122"/>
                <a:ea typeface="微软雅黑" panose="020B0503020204020204" pitchFamily="34" charset="-122"/>
              </a:rPr>
              <a:t>资助模块</a:t>
            </a:r>
          </a:p>
        </p:txBody>
      </p:sp>
    </p:spTree>
    <p:extLst>
      <p:ext uri="{BB962C8B-B14F-4D97-AF65-F5344CB8AC3E}">
        <p14:creationId xmlns:p14="http://schemas.microsoft.com/office/powerpoint/2010/main" val="75009903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6140"/>
                                      </p:iterate>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0"/>
                                            </p:tgtEl>
                                            <p:attrNameLst>
                                              <p:attrName>ppt_y</p:attrName>
                                            </p:attrNameLst>
                                          </p:cBhvr>
                                          <p:tavLst>
                                            <p:tav tm="0">
                                              <p:val>
                                                <p:strVal val="#ppt_y"/>
                                              </p:val>
                                            </p:tav>
                                            <p:tav tm="100000">
                                              <p:val>
                                                <p:strVal val="#ppt_y"/>
                                              </p:val>
                                            </p:tav>
                                          </p:tavLst>
                                        </p:anim>
                                        <p:anim calcmode="lin" valueType="num">
                                          <p:cBhvr>
                                            <p:cTn id="2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14:presetBounceEnd="21250">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14:bounceEnd="21250">
                                          <p:cBhvr additive="base">
                                            <p:cTn id="30" dur="800" fill="hold"/>
                                            <p:tgtEl>
                                              <p:spTgt spid="9"/>
                                            </p:tgtEl>
                                            <p:attrNameLst>
                                              <p:attrName>ppt_x</p:attrName>
                                            </p:attrNameLst>
                                          </p:cBhvr>
                                          <p:tavLst>
                                            <p:tav tm="0">
                                              <p:val>
                                                <p:strVal val="1+#ppt_w/2"/>
                                              </p:val>
                                            </p:tav>
                                            <p:tav tm="100000">
                                              <p:val>
                                                <p:strVal val="#ppt_x"/>
                                              </p:val>
                                            </p:tav>
                                          </p:tavLst>
                                        </p:anim>
                                        <p:anim calcmode="lin" valueType="num" p14:bounceEnd="21250">
                                          <p:cBhvr additive="base">
                                            <p:cTn id="31" dur="8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1600"/>
                                </p:stCondLst>
                                <p:childTnLst>
                                  <p:par>
                                    <p:cTn id="33" presetID="53" presetClass="entr" presetSubtype="16"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53" grpId="0"/>
          <p:bldP spid="9"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6140"/>
                                      </p:iterate>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0"/>
                                            </p:tgtEl>
                                            <p:attrNameLst>
                                              <p:attrName>ppt_y</p:attrName>
                                            </p:attrNameLst>
                                          </p:cBhvr>
                                          <p:tavLst>
                                            <p:tav tm="0">
                                              <p:val>
                                                <p:strVal val="#ppt_y"/>
                                              </p:val>
                                            </p:tav>
                                            <p:tav tm="100000">
                                              <p:val>
                                                <p:strVal val="#ppt_y"/>
                                              </p:val>
                                            </p:tav>
                                          </p:tavLst>
                                        </p:anim>
                                        <p:anim calcmode="lin" valueType="num">
                                          <p:cBhvr>
                                            <p:cTn id="2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800" fill="hold"/>
                                            <p:tgtEl>
                                              <p:spTgt spid="9"/>
                                            </p:tgtEl>
                                            <p:attrNameLst>
                                              <p:attrName>ppt_x</p:attrName>
                                            </p:attrNameLst>
                                          </p:cBhvr>
                                          <p:tavLst>
                                            <p:tav tm="0">
                                              <p:val>
                                                <p:strVal val="1+#ppt_w/2"/>
                                              </p:val>
                                            </p:tav>
                                            <p:tav tm="100000">
                                              <p:val>
                                                <p:strVal val="#ppt_x"/>
                                              </p:val>
                                            </p:tav>
                                          </p:tavLst>
                                        </p:anim>
                                        <p:anim calcmode="lin" valueType="num">
                                          <p:cBhvr additive="base">
                                            <p:cTn id="31" dur="8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1600"/>
                                </p:stCondLst>
                                <p:childTnLst>
                                  <p:par>
                                    <p:cTn id="33" presetID="53" presetClass="entr" presetSubtype="16"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53" grpId="0"/>
          <p:bldP spid="9" grpId="0"/>
          <p:bldP spid="10"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7" y="448"/>
            <a:ext cx="12863159" cy="7231757"/>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804066" y="1027458"/>
            <a:ext cx="9250623" cy="5499148"/>
          </a:xfrm>
          <a:prstGeom prst="rect">
            <a:avLst/>
          </a:prstGeom>
          <a:solidFill>
            <a:schemeClr val="bg1">
              <a:alpha val="94000"/>
            </a:schemeClr>
          </a:solidFill>
          <a:ln>
            <a:noFill/>
          </a:ln>
          <a:effectLst>
            <a:outerShdw blurRad="279400" sx="103000" sy="103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形状 7"/>
          <p:cNvSpPr/>
          <p:nvPr/>
        </p:nvSpPr>
        <p:spPr>
          <a:xfrm>
            <a:off x="2347450" y="448"/>
            <a:ext cx="1627145" cy="3836577"/>
          </a:xfrm>
          <a:custGeom>
            <a:avLst/>
            <a:gdLst>
              <a:gd name="connsiteX0" fmla="*/ 0 w 1543050"/>
              <a:gd name="connsiteY0" fmla="*/ 0 h 2781300"/>
              <a:gd name="connsiteX1" fmla="*/ 1543050 w 1543050"/>
              <a:gd name="connsiteY1" fmla="*/ 0 h 2781300"/>
              <a:gd name="connsiteX2" fmla="*/ 1543050 w 1543050"/>
              <a:gd name="connsiteY2" fmla="*/ 2781300 h 2781300"/>
              <a:gd name="connsiteX3" fmla="*/ 771525 w 1543050"/>
              <a:gd name="connsiteY3" fmla="*/ 1981368 h 2781300"/>
              <a:gd name="connsiteX4" fmla="*/ 0 w 154305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3050" h="2781300">
                <a:moveTo>
                  <a:pt x="0" y="0"/>
                </a:moveTo>
                <a:lnTo>
                  <a:pt x="1543050" y="0"/>
                </a:lnTo>
                <a:lnTo>
                  <a:pt x="1543050" y="2781300"/>
                </a:lnTo>
                <a:lnTo>
                  <a:pt x="771525" y="1981368"/>
                </a:lnTo>
                <a:lnTo>
                  <a:pt x="0" y="2781300"/>
                </a:lnTo>
                <a:close/>
              </a:path>
            </a:pathLst>
          </a:custGeom>
          <a:solidFill>
            <a:srgbClr val="0E2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786608" y="2315155"/>
            <a:ext cx="4250447" cy="481741"/>
            <a:chOff x="5735630" y="1575319"/>
            <a:chExt cx="4250972" cy="481800"/>
          </a:xfrm>
        </p:grpSpPr>
        <p:sp>
          <p:nvSpPr>
            <p:cNvPr id="9" name="文本框 8"/>
            <p:cNvSpPr txBox="1"/>
            <p:nvPr/>
          </p:nvSpPr>
          <p:spPr>
            <a:xfrm>
              <a:off x="7098730" y="1575319"/>
              <a:ext cx="2887872" cy="481799"/>
            </a:xfrm>
            <a:prstGeom prst="rect">
              <a:avLst/>
            </a:prstGeom>
            <a:noFill/>
          </p:spPr>
          <p:txBody>
            <a:bodyPr wrap="square" rtlCol="0">
              <a:spAutoFit/>
            </a:bodyPr>
            <a:lstStyle/>
            <a:p>
              <a:r>
                <a:rPr lang="zh-CN" altLang="en-US" sz="2531" dirty="0">
                  <a:solidFill>
                    <a:srgbClr val="0E2234"/>
                  </a:solidFill>
                  <a:latin typeface="微软雅黑" panose="020B0503020204020204" pitchFamily="34" charset="-122"/>
                  <a:ea typeface="微软雅黑" panose="020B0503020204020204" pitchFamily="34" charset="-122"/>
                </a:rPr>
                <a:t>系统功能介绍</a:t>
              </a:r>
            </a:p>
          </p:txBody>
        </p:sp>
        <p:sp>
          <p:nvSpPr>
            <p:cNvPr id="10" name="文本框 9"/>
            <p:cNvSpPr txBox="1"/>
            <p:nvPr/>
          </p:nvSpPr>
          <p:spPr>
            <a:xfrm>
              <a:off x="5735630" y="1575320"/>
              <a:ext cx="1145170" cy="481799"/>
            </a:xfrm>
            <a:prstGeom prst="rect">
              <a:avLst/>
            </a:prstGeom>
            <a:noFill/>
          </p:spPr>
          <p:txBody>
            <a:bodyPr wrap="square" rtlCol="0">
              <a:spAutoFit/>
            </a:bodyPr>
            <a:lstStyle/>
            <a:p>
              <a:r>
                <a:rPr lang="en-US" altLang="zh-CN" sz="2531" dirty="0">
                  <a:solidFill>
                    <a:srgbClr val="0E2234"/>
                  </a:solidFill>
                  <a:latin typeface="微软雅黑" panose="020B0503020204020204" pitchFamily="34" charset="-122"/>
                  <a:ea typeface="微软雅黑" panose="020B0503020204020204" pitchFamily="34" charset="-122"/>
                </a:rPr>
                <a:t>Part 1</a:t>
              </a:r>
              <a:endParaRPr lang="zh-CN" altLang="en-US" sz="2531" dirty="0">
                <a:solidFill>
                  <a:srgbClr val="0E2234"/>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6843687" y="1655943"/>
              <a:ext cx="174681" cy="325638"/>
            </a:xfrm>
            <a:prstGeom prst="line">
              <a:avLst/>
            </a:prstGeom>
            <a:ln w="25400">
              <a:solidFill>
                <a:srgbClr val="0E2234"/>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5786608" y="3429915"/>
            <a:ext cx="4250447" cy="481740"/>
            <a:chOff x="5735630" y="2690217"/>
            <a:chExt cx="4250972" cy="481799"/>
          </a:xfrm>
        </p:grpSpPr>
        <p:sp>
          <p:nvSpPr>
            <p:cNvPr id="12" name="文本框 11"/>
            <p:cNvSpPr txBox="1"/>
            <p:nvPr/>
          </p:nvSpPr>
          <p:spPr>
            <a:xfrm>
              <a:off x="7098730" y="2690217"/>
              <a:ext cx="2887872" cy="481799"/>
            </a:xfrm>
            <a:prstGeom prst="rect">
              <a:avLst/>
            </a:prstGeom>
            <a:noFill/>
          </p:spPr>
          <p:txBody>
            <a:bodyPr wrap="square" rtlCol="0">
              <a:spAutoFit/>
            </a:bodyPr>
            <a:lstStyle/>
            <a:p>
              <a:r>
                <a:rPr lang="zh-CN" altLang="en-US" sz="2531" dirty="0">
                  <a:solidFill>
                    <a:srgbClr val="0E2234"/>
                  </a:solidFill>
                  <a:latin typeface="微软雅黑" panose="020B0503020204020204" pitchFamily="34" charset="-122"/>
                  <a:ea typeface="微软雅黑" panose="020B0503020204020204" pitchFamily="34" charset="-122"/>
                </a:rPr>
                <a:t>系统目录</a:t>
              </a:r>
            </a:p>
          </p:txBody>
        </p:sp>
        <p:sp>
          <p:nvSpPr>
            <p:cNvPr id="13" name="文本框 12"/>
            <p:cNvSpPr txBox="1"/>
            <p:nvPr/>
          </p:nvSpPr>
          <p:spPr>
            <a:xfrm>
              <a:off x="5735630" y="2690217"/>
              <a:ext cx="1145170" cy="481799"/>
            </a:xfrm>
            <a:prstGeom prst="rect">
              <a:avLst/>
            </a:prstGeom>
            <a:noFill/>
          </p:spPr>
          <p:txBody>
            <a:bodyPr wrap="square" rtlCol="0">
              <a:spAutoFit/>
            </a:bodyPr>
            <a:lstStyle/>
            <a:p>
              <a:r>
                <a:rPr lang="en-US" altLang="zh-CN" sz="2531" dirty="0">
                  <a:solidFill>
                    <a:srgbClr val="0E2234"/>
                  </a:solidFill>
                  <a:latin typeface="微软雅黑" panose="020B0503020204020204" pitchFamily="34" charset="-122"/>
                  <a:ea typeface="微软雅黑" panose="020B0503020204020204" pitchFamily="34" charset="-122"/>
                </a:rPr>
                <a:t>Part 2</a:t>
              </a:r>
              <a:endParaRPr lang="zh-CN" altLang="en-US" sz="2531" dirty="0">
                <a:solidFill>
                  <a:srgbClr val="0E2234"/>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H="1">
              <a:off x="6843687" y="2770840"/>
              <a:ext cx="174681" cy="325638"/>
            </a:xfrm>
            <a:prstGeom prst="line">
              <a:avLst/>
            </a:prstGeom>
            <a:ln w="25400">
              <a:solidFill>
                <a:srgbClr val="0E2234"/>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5786608" y="4544674"/>
            <a:ext cx="4250447" cy="481741"/>
            <a:chOff x="5735630" y="3805114"/>
            <a:chExt cx="4250972" cy="481800"/>
          </a:xfrm>
        </p:grpSpPr>
        <p:sp>
          <p:nvSpPr>
            <p:cNvPr id="15" name="文本框 14"/>
            <p:cNvSpPr txBox="1"/>
            <p:nvPr/>
          </p:nvSpPr>
          <p:spPr>
            <a:xfrm>
              <a:off x="7098730" y="3805114"/>
              <a:ext cx="2887872" cy="481799"/>
            </a:xfrm>
            <a:prstGeom prst="rect">
              <a:avLst/>
            </a:prstGeom>
            <a:noFill/>
          </p:spPr>
          <p:txBody>
            <a:bodyPr wrap="square" rtlCol="0">
              <a:spAutoFit/>
            </a:bodyPr>
            <a:lstStyle/>
            <a:p>
              <a:r>
                <a:rPr lang="zh-CN" altLang="en-US" sz="2531" dirty="0">
                  <a:solidFill>
                    <a:srgbClr val="0E2234"/>
                  </a:solidFill>
                  <a:latin typeface="微软雅黑" panose="020B0503020204020204" pitchFamily="34" charset="-122"/>
                  <a:ea typeface="微软雅黑" panose="020B0503020204020204" pitchFamily="34" charset="-122"/>
                </a:rPr>
                <a:t>操作过程演示</a:t>
              </a:r>
            </a:p>
          </p:txBody>
        </p:sp>
        <p:sp>
          <p:nvSpPr>
            <p:cNvPr id="17" name="文本框 16"/>
            <p:cNvSpPr txBox="1"/>
            <p:nvPr/>
          </p:nvSpPr>
          <p:spPr>
            <a:xfrm>
              <a:off x="5735630" y="3805115"/>
              <a:ext cx="1145170" cy="481799"/>
            </a:xfrm>
            <a:prstGeom prst="rect">
              <a:avLst/>
            </a:prstGeom>
            <a:noFill/>
          </p:spPr>
          <p:txBody>
            <a:bodyPr wrap="square" rtlCol="0">
              <a:spAutoFit/>
            </a:bodyPr>
            <a:lstStyle/>
            <a:p>
              <a:r>
                <a:rPr lang="en-US" altLang="zh-CN" sz="2531" dirty="0">
                  <a:solidFill>
                    <a:srgbClr val="0E2234"/>
                  </a:solidFill>
                  <a:latin typeface="微软雅黑" panose="020B0503020204020204" pitchFamily="34" charset="-122"/>
                  <a:ea typeface="微软雅黑" panose="020B0503020204020204" pitchFamily="34" charset="-122"/>
                </a:rPr>
                <a:t>Part 3</a:t>
              </a:r>
              <a:endParaRPr lang="zh-CN" altLang="en-US" sz="2531" dirty="0">
                <a:solidFill>
                  <a:srgbClr val="0E2234"/>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flipH="1">
              <a:off x="6843687" y="3885738"/>
              <a:ext cx="174681" cy="325638"/>
            </a:xfrm>
            <a:prstGeom prst="line">
              <a:avLst/>
            </a:prstGeom>
            <a:ln w="25400">
              <a:solidFill>
                <a:srgbClr val="0E2234"/>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2338354" y="1495221"/>
            <a:ext cx="1645336" cy="871221"/>
          </a:xfrm>
          <a:prstGeom prst="rect">
            <a:avLst/>
          </a:prstGeom>
          <a:noFill/>
        </p:spPr>
        <p:txBody>
          <a:bodyPr wrap="square" rtlCol="0">
            <a:spAutoFit/>
          </a:bodyPr>
          <a:lstStyle/>
          <a:p>
            <a:pPr algn="ctr"/>
            <a:r>
              <a:rPr lang="zh-CN" altLang="en-US" sz="5061" spc="316" dirty="0">
                <a:solidFill>
                  <a:schemeClr val="bg1"/>
                </a:solidFill>
                <a:latin typeface="微软雅黑" panose="020B0503020204020204" pitchFamily="34" charset="-122"/>
                <a:ea typeface="微软雅黑" panose="020B0503020204020204" pitchFamily="34" charset="-122"/>
              </a:rPr>
              <a:t>目录</a:t>
            </a:r>
          </a:p>
        </p:txBody>
      </p:sp>
      <p:sp>
        <p:nvSpPr>
          <p:cNvPr id="25" name="矩形 24"/>
          <p:cNvSpPr/>
          <p:nvPr/>
        </p:nvSpPr>
        <p:spPr>
          <a:xfrm>
            <a:off x="1148" y="5903151"/>
            <a:ext cx="4439495" cy="206624"/>
          </a:xfrm>
          <a:prstGeom prst="rect">
            <a:avLst/>
          </a:prstGeom>
          <a:solidFill>
            <a:srgbClr val="0E2234"/>
          </a:solidFill>
          <a:ln>
            <a:noFill/>
          </a:ln>
          <a:effectLst>
            <a:outerShdw blurRad="190500" sx="101000" sy="101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8427266" y="5905563"/>
            <a:ext cx="4439495" cy="206624"/>
          </a:xfrm>
          <a:prstGeom prst="rect">
            <a:avLst/>
          </a:prstGeom>
          <a:solidFill>
            <a:srgbClr val="0E2234"/>
          </a:solidFill>
          <a:ln>
            <a:noFill/>
          </a:ln>
          <a:effectLst>
            <a:outerShdw blurRad="190500" sx="101000" sy="101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986360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right)">
                                      <p:cBhvr>
                                        <p:cTn id="30" dur="500"/>
                                        <p:tgtEl>
                                          <p:spTgt spid="26"/>
                                        </p:tgtEl>
                                      </p:cBhvr>
                                    </p:animEffect>
                                  </p:childTnLst>
                                </p:cTn>
                              </p:par>
                            </p:childTnLst>
                          </p:cTn>
                        </p:par>
                        <p:par>
                          <p:cTn id="31" fill="hold">
                            <p:stCondLst>
                              <p:cond delay="1000"/>
                            </p:stCondLst>
                            <p:childTnLst>
                              <p:par>
                                <p:cTn id="32" presetID="2" presetClass="entr" presetSubtype="8"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0-#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2" presetClass="entr" presetSubtype="8"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0-#ppt_w/2"/>
                                          </p:val>
                                        </p:tav>
                                        <p:tav tm="100000">
                                          <p:val>
                                            <p:strVal val="#ppt_x"/>
                                          </p:val>
                                        </p:tav>
                                      </p:tavLst>
                                    </p:anim>
                                    <p:anim calcmode="lin" valueType="num">
                                      <p:cBhvr additive="base">
                                        <p:cTn id="40" dur="500" fill="hold"/>
                                        <p:tgtEl>
                                          <p:spTgt spid="3"/>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0-#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23" grpId="0"/>
      <p:bldP spid="25" grpId="0" animBg="1"/>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标题 4"/>
          <p:cNvSpPr txBox="1">
            <a:spLocks/>
          </p:cNvSpPr>
          <p:nvPr/>
        </p:nvSpPr>
        <p:spPr>
          <a:xfrm>
            <a:off x="886763" y="139598"/>
            <a:ext cx="2950324"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系统功能</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4" name="Text Placeholder 10"/>
          <p:cNvSpPr txBox="1">
            <a:spLocks/>
          </p:cNvSpPr>
          <p:nvPr/>
        </p:nvSpPr>
        <p:spPr>
          <a:xfrm>
            <a:off x="1417177" y="3099226"/>
            <a:ext cx="2483214" cy="4972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US" altLang="zh-CN" dirty="0">
                <a:solidFill>
                  <a:schemeClr val="accent2"/>
                </a:solidFill>
                <a:latin typeface="Agency FB" panose="020B0503020202020204" pitchFamily="34" charset="0"/>
              </a:rPr>
              <a:t>PART 01</a:t>
            </a:r>
            <a:endParaRPr lang="zh-CN" altLang="en-US" dirty="0">
              <a:solidFill>
                <a:schemeClr val="accent2"/>
              </a:solidFill>
              <a:latin typeface="Agency FB" panose="020B0503020202020204" pitchFamily="34" charset="0"/>
            </a:endParaRPr>
          </a:p>
        </p:txBody>
      </p:sp>
      <p:sp>
        <p:nvSpPr>
          <p:cNvPr id="65" name="Text Placeholder 11"/>
          <p:cNvSpPr txBox="1">
            <a:spLocks/>
          </p:cNvSpPr>
          <p:nvPr/>
        </p:nvSpPr>
        <p:spPr>
          <a:xfrm>
            <a:off x="1172791" y="3757731"/>
            <a:ext cx="2803555" cy="157837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50000"/>
              </a:lnSpc>
              <a:buNone/>
            </a:pPr>
            <a:r>
              <a:rPr lang="zh-CN" altLang="zh-CN" sz="2000" dirty="0">
                <a:latin typeface="微软雅黑" panose="020B0503020204020204" pitchFamily="34" charset="-122"/>
                <a:ea typeface="微软雅黑" panose="020B0503020204020204" pitchFamily="34" charset="-122"/>
              </a:rPr>
              <a:t>学生</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zh-CN" sz="2000" b="1" dirty="0">
                <a:latin typeface="微软雅黑" panose="020B0503020204020204" pitchFamily="34" charset="-122"/>
                <a:ea typeface="微软雅黑" panose="020B0503020204020204" pitchFamily="34" charset="-122"/>
              </a:rPr>
              <a:t>申报</a:t>
            </a:r>
            <a:r>
              <a:rPr lang="zh-CN" altLang="zh-CN" sz="2000" dirty="0">
                <a:latin typeface="微软雅黑" panose="020B0503020204020204" pitchFamily="34" charset="-122"/>
                <a:ea typeface="微软雅黑" panose="020B0503020204020204" pitchFamily="34" charset="-122"/>
              </a:rPr>
              <a:t>家庭经济情况</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zh-CN" sz="2000" b="1" dirty="0">
                <a:latin typeface="微软雅黑" panose="020B0503020204020204" pitchFamily="34" charset="-122"/>
                <a:ea typeface="微软雅黑" panose="020B0503020204020204" pitchFamily="34" charset="-122"/>
              </a:rPr>
              <a:t>查询</a:t>
            </a:r>
            <a:r>
              <a:rPr lang="zh-CN" altLang="zh-CN" sz="2000" dirty="0">
                <a:latin typeface="微软雅黑" panose="020B0503020204020204" pitchFamily="34" charset="-122"/>
                <a:ea typeface="微软雅黑" panose="020B0503020204020204" pitchFamily="34" charset="-122"/>
              </a:rPr>
              <a:t>困难认定结果</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zh-CN" sz="2000" b="1" dirty="0">
                <a:latin typeface="微软雅黑" panose="020B0503020204020204" pitchFamily="34" charset="-122"/>
                <a:ea typeface="微软雅黑" panose="020B0503020204020204" pitchFamily="34" charset="-122"/>
              </a:rPr>
              <a:t>查询</a:t>
            </a:r>
            <a:r>
              <a:rPr lang="zh-CN" altLang="zh-CN" sz="2000" dirty="0">
                <a:latin typeface="微软雅黑" panose="020B0503020204020204" pitchFamily="34" charset="-122"/>
                <a:ea typeface="微软雅黑" panose="020B0503020204020204" pitchFamily="34" charset="-122"/>
              </a:rPr>
              <a:t>个人受助情况</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accent2"/>
                </a:solidFill>
                <a:latin typeface="微软雅黑" panose="020B0503020204020204" pitchFamily="34" charset="-122"/>
                <a:ea typeface="微软雅黑" panose="020B0503020204020204" pitchFamily="34" charset="-122"/>
              </a:rPr>
              <a:t>填写提交</a:t>
            </a:r>
            <a:r>
              <a:rPr lang="en-US" altLang="zh-CN" sz="2000" dirty="0">
                <a:solidFill>
                  <a:schemeClr val="accent2"/>
                </a:solidFill>
                <a:latin typeface="微软雅黑" panose="020B0503020204020204" pitchFamily="34" charset="-122"/>
                <a:ea typeface="微软雅黑" panose="020B0503020204020204" pitchFamily="34" charset="-122"/>
              </a:rPr>
              <a:t>《</a:t>
            </a:r>
            <a:r>
              <a:rPr lang="zh-CN" altLang="en-US" sz="2000" dirty="0">
                <a:solidFill>
                  <a:schemeClr val="accent2"/>
                </a:solidFill>
                <a:latin typeface="微软雅黑" panose="020B0503020204020204" pitchFamily="34" charset="-122"/>
                <a:ea typeface="微软雅黑" panose="020B0503020204020204" pitchFamily="34" charset="-122"/>
              </a:rPr>
              <a:t>助学金申请表</a:t>
            </a:r>
            <a:r>
              <a:rPr lang="en-US" altLang="zh-CN" sz="2000" dirty="0">
                <a:solidFill>
                  <a:schemeClr val="accent2"/>
                </a:solidFill>
                <a:latin typeface="微软雅黑" panose="020B0503020204020204" pitchFamily="34" charset="-122"/>
                <a:ea typeface="微软雅黑" panose="020B0503020204020204" pitchFamily="34" charset="-122"/>
              </a:rPr>
              <a:t>》</a:t>
            </a:r>
            <a:r>
              <a:rPr lang="zh-CN" altLang="en-US" sz="2000" dirty="0">
                <a:solidFill>
                  <a:schemeClr val="accent2"/>
                </a:solidFill>
                <a:latin typeface="微软雅黑" panose="020B0503020204020204" pitchFamily="34" charset="-122"/>
                <a:ea typeface="微软雅黑" panose="020B0503020204020204" pitchFamily="34" charset="-122"/>
              </a:rPr>
              <a:t>、感谢信</a:t>
            </a:r>
          </a:p>
        </p:txBody>
      </p:sp>
      <p:sp>
        <p:nvSpPr>
          <p:cNvPr id="66" name="Text Placeholder 10"/>
          <p:cNvSpPr txBox="1">
            <a:spLocks/>
          </p:cNvSpPr>
          <p:nvPr/>
        </p:nvSpPr>
        <p:spPr>
          <a:xfrm>
            <a:off x="4997993" y="3099226"/>
            <a:ext cx="2483214" cy="497241"/>
          </a:xfrm>
          <a:prstGeom prst="rect">
            <a:avLst/>
          </a:prstGeom>
        </p:spPr>
        <p:txBody>
          <a:bodyPr vert="horz" lIns="96411" tIns="48206" rIns="96411" bIns="48206"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800" dirty="0">
                <a:solidFill>
                  <a:schemeClr val="accent2"/>
                </a:solidFill>
                <a:latin typeface="Agency FB" panose="020B0503020202020204" pitchFamily="34" charset="0"/>
              </a:rPr>
              <a:t>PART 02</a:t>
            </a:r>
            <a:endParaRPr lang="zh-CN" altLang="en-US" sz="2800" dirty="0">
              <a:solidFill>
                <a:schemeClr val="accent2"/>
              </a:solidFill>
              <a:latin typeface="Agency FB" panose="020B0503020202020204" pitchFamily="34" charset="0"/>
            </a:endParaRPr>
          </a:p>
        </p:txBody>
      </p:sp>
      <p:sp>
        <p:nvSpPr>
          <p:cNvPr id="68" name="Text Placeholder 10"/>
          <p:cNvSpPr txBox="1">
            <a:spLocks/>
          </p:cNvSpPr>
          <p:nvPr/>
        </p:nvSpPr>
        <p:spPr>
          <a:xfrm>
            <a:off x="8678704" y="3085557"/>
            <a:ext cx="2483214" cy="497241"/>
          </a:xfrm>
          <a:prstGeom prst="rect">
            <a:avLst/>
          </a:prstGeom>
        </p:spPr>
        <p:txBody>
          <a:bodyPr vert="horz" lIns="96411" tIns="48206" rIns="96411" bIns="48206"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800" dirty="0">
                <a:solidFill>
                  <a:schemeClr val="accent2"/>
                </a:solidFill>
                <a:latin typeface="Agency FB" panose="020B0503020202020204" pitchFamily="34" charset="0"/>
              </a:rPr>
              <a:t>PART 03</a:t>
            </a:r>
            <a:endParaRPr lang="zh-CN" altLang="en-US" sz="2800" dirty="0">
              <a:solidFill>
                <a:schemeClr val="accent2"/>
              </a:solidFill>
              <a:latin typeface="Agency FB" panose="020B0503020202020204" pitchFamily="34" charset="0"/>
            </a:endParaRPr>
          </a:p>
        </p:txBody>
      </p:sp>
      <p:sp>
        <p:nvSpPr>
          <p:cNvPr id="72" name="Oval 25"/>
          <p:cNvSpPr/>
          <p:nvPr/>
        </p:nvSpPr>
        <p:spPr>
          <a:xfrm>
            <a:off x="1840447" y="1168053"/>
            <a:ext cx="1636670" cy="16366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a:latin typeface="Arial" panose="020B0604020202020204" pitchFamily="34" charset="0"/>
                <a:cs typeface="Arial" panose="020B0604020202020204" pitchFamily="34" charset="0"/>
                <a:sym typeface="+mn-lt"/>
              </a:rPr>
              <a:t>01</a:t>
            </a:r>
          </a:p>
        </p:txBody>
      </p:sp>
      <p:grpSp>
        <p:nvGrpSpPr>
          <p:cNvPr id="73" name="Group 42"/>
          <p:cNvGrpSpPr/>
          <p:nvPr/>
        </p:nvGrpSpPr>
        <p:grpSpPr>
          <a:xfrm>
            <a:off x="5421263" y="1168053"/>
            <a:ext cx="1636670" cy="1636670"/>
            <a:chOff x="3956297" y="2639898"/>
            <a:chExt cx="1552274" cy="1552274"/>
          </a:xfrm>
          <a:solidFill>
            <a:schemeClr val="accent1"/>
          </a:solidFill>
        </p:grpSpPr>
        <p:sp>
          <p:nvSpPr>
            <p:cNvPr id="74" name="Oval 26"/>
            <p:cNvSpPr/>
            <p:nvPr/>
          </p:nvSpPr>
          <p:spPr>
            <a:xfrm>
              <a:off x="3956297" y="2639898"/>
              <a:ext cx="1552274" cy="15522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a:latin typeface="Arial" panose="020B0604020202020204" pitchFamily="34" charset="0"/>
                  <a:cs typeface="Arial" panose="020B0604020202020204" pitchFamily="34" charset="0"/>
                  <a:sym typeface="+mn-lt"/>
                </a:rPr>
                <a:t>02</a:t>
              </a:r>
            </a:p>
          </p:txBody>
        </p:sp>
        <p:sp>
          <p:nvSpPr>
            <p:cNvPr id="75" name="Freeform 6"/>
            <p:cNvSpPr>
              <a:spLocks/>
            </p:cNvSpPr>
            <p:nvPr/>
          </p:nvSpPr>
          <p:spPr bwMode="auto">
            <a:xfrm>
              <a:off x="4874627" y="3277303"/>
              <a:ext cx="48760" cy="100230"/>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48" tIns="64274" rIns="128548" bIns="64274" numCol="1" anchor="t" anchorCtr="0" compatLnSpc="1">
              <a:prstTxWarp prst="textNoShape">
                <a:avLst/>
              </a:prstTxWarp>
            </a:bodyPr>
            <a:lstStyle/>
            <a:p>
              <a:endParaRPr lang="en-US" sz="4400">
                <a:latin typeface="Arial" panose="020B0604020202020204" pitchFamily="34" charset="0"/>
                <a:cs typeface="Arial" panose="020B0604020202020204" pitchFamily="34" charset="0"/>
                <a:sym typeface="+mn-lt"/>
              </a:endParaRPr>
            </a:p>
          </p:txBody>
        </p:sp>
      </p:grpSp>
      <p:sp>
        <p:nvSpPr>
          <p:cNvPr id="76" name="Oval 27"/>
          <p:cNvSpPr/>
          <p:nvPr/>
        </p:nvSpPr>
        <p:spPr>
          <a:xfrm>
            <a:off x="9101973" y="1168053"/>
            <a:ext cx="1636670" cy="16366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a:latin typeface="Arial" panose="020B0604020202020204" pitchFamily="34" charset="0"/>
                <a:cs typeface="Arial" panose="020B0604020202020204" pitchFamily="34" charset="0"/>
                <a:sym typeface="+mn-lt"/>
              </a:rPr>
              <a:t>03</a:t>
            </a:r>
          </a:p>
        </p:txBody>
      </p:sp>
      <p:sp>
        <p:nvSpPr>
          <p:cNvPr id="106" name="Text Placeholder 11"/>
          <p:cNvSpPr txBox="1">
            <a:spLocks/>
          </p:cNvSpPr>
          <p:nvPr/>
        </p:nvSpPr>
        <p:spPr>
          <a:xfrm>
            <a:off x="8979482" y="3757731"/>
            <a:ext cx="2803555" cy="20104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None/>
            </a:pPr>
            <a:r>
              <a:rPr lang="zh-CN" altLang="en-US" sz="2000" dirty="0">
                <a:latin typeface="微软雅黑" panose="020B0503020204020204" pitchFamily="34" charset="-122"/>
                <a:ea typeface="微软雅黑" panose="020B0503020204020204" pitchFamily="34" charset="-122"/>
              </a:rPr>
              <a:t>       资助中心</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en-US" sz="2000" b="1" dirty="0">
                <a:latin typeface="微软雅黑" panose="020B0503020204020204" pitchFamily="34" charset="-122"/>
                <a:ea typeface="微软雅黑" panose="020B0503020204020204" pitchFamily="34" charset="-122"/>
              </a:rPr>
              <a:t>查看</a:t>
            </a:r>
            <a:r>
              <a:rPr lang="zh-CN" altLang="en-US" sz="2000" dirty="0">
                <a:latin typeface="微软雅黑" panose="020B0503020204020204" pitchFamily="34" charset="-122"/>
                <a:ea typeface="微软雅黑" panose="020B0503020204020204" pitchFamily="34" charset="-122"/>
              </a:rPr>
              <a:t>申报进度</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accent2"/>
                </a:solidFill>
                <a:latin typeface="微软雅黑" panose="020B0503020204020204" pitchFamily="34" charset="-122"/>
                <a:ea typeface="微软雅黑" panose="020B0503020204020204" pitchFamily="34" charset="-122"/>
              </a:rPr>
              <a:t>管理</a:t>
            </a:r>
            <a:r>
              <a:rPr lang="zh-CN" altLang="en-US" sz="2000" dirty="0">
                <a:solidFill>
                  <a:schemeClr val="accent2"/>
                </a:solidFill>
                <a:latin typeface="微软雅黑" panose="020B0503020204020204" pitchFamily="34" charset="-122"/>
                <a:ea typeface="微软雅黑" panose="020B0503020204020204" pitchFamily="34" charset="-122"/>
              </a:rPr>
              <a:t>认定工作</a:t>
            </a:r>
            <a:endParaRPr lang="en-US" altLang="zh-CN" sz="2000"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accent2"/>
                </a:solidFill>
                <a:latin typeface="微软雅黑" panose="020B0503020204020204" pitchFamily="34" charset="-122"/>
                <a:ea typeface="微软雅黑" panose="020B0503020204020204" pitchFamily="34" charset="-122"/>
              </a:rPr>
              <a:t>分配</a:t>
            </a:r>
            <a:r>
              <a:rPr lang="zh-CN" altLang="en-US" sz="2000" dirty="0">
                <a:solidFill>
                  <a:schemeClr val="accent2"/>
                </a:solidFill>
                <a:latin typeface="微软雅黑" panose="020B0503020204020204" pitchFamily="34" charset="-122"/>
                <a:ea typeface="微软雅黑" panose="020B0503020204020204" pitchFamily="34" charset="-122"/>
              </a:rPr>
              <a:t>助学金</a:t>
            </a:r>
            <a:endParaRPr lang="en-US" altLang="zh-CN" sz="2000"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accent2"/>
                </a:solidFill>
                <a:latin typeface="微软雅黑" panose="020B0503020204020204" pitchFamily="34" charset="-122"/>
                <a:ea typeface="微软雅黑" panose="020B0503020204020204" pitchFamily="34" charset="-122"/>
              </a:rPr>
              <a:t>管理</a:t>
            </a:r>
            <a:r>
              <a:rPr lang="zh-CN" altLang="en-US" sz="2000" dirty="0">
                <a:solidFill>
                  <a:schemeClr val="accent2"/>
                </a:solidFill>
                <a:latin typeface="微软雅黑" panose="020B0503020204020204" pitchFamily="34" charset="-122"/>
                <a:ea typeface="微软雅黑" panose="020B0503020204020204" pitchFamily="34" charset="-122"/>
              </a:rPr>
              <a:t>助学金项目</a:t>
            </a:r>
          </a:p>
        </p:txBody>
      </p:sp>
      <p:sp>
        <p:nvSpPr>
          <p:cNvPr id="107" name="Text Placeholder 11"/>
          <p:cNvSpPr txBox="1">
            <a:spLocks/>
          </p:cNvSpPr>
          <p:nvPr/>
        </p:nvSpPr>
        <p:spPr>
          <a:xfrm>
            <a:off x="5051263" y="3744062"/>
            <a:ext cx="2803555" cy="15783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None/>
            </a:pPr>
            <a:r>
              <a:rPr lang="zh-CN" altLang="en-US" sz="2000" dirty="0">
                <a:latin typeface="微软雅黑" panose="020B0503020204020204" pitchFamily="34" charset="-122"/>
                <a:ea typeface="微软雅黑" panose="020B0503020204020204" pitchFamily="34" charset="-122"/>
              </a:rPr>
              <a:t>           学院</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zh-CN" sz="2000" b="1" dirty="0">
                <a:latin typeface="微软雅黑" panose="020B0503020204020204" pitchFamily="34" charset="-122"/>
                <a:ea typeface="微软雅黑" panose="020B0503020204020204" pitchFamily="34" charset="-122"/>
              </a:rPr>
              <a:t>查看</a:t>
            </a:r>
            <a:r>
              <a:rPr lang="zh-CN" altLang="en-US" sz="2000" dirty="0">
                <a:latin typeface="微软雅黑" panose="020B0503020204020204" pitchFamily="34" charset="-122"/>
                <a:ea typeface="微软雅黑" panose="020B0503020204020204" pitchFamily="34" charset="-122"/>
              </a:rPr>
              <a:t>申报进度</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en-US" sz="2000" b="1" dirty="0">
                <a:latin typeface="微软雅黑" panose="020B0503020204020204" pitchFamily="34" charset="-122"/>
                <a:ea typeface="微软雅黑" panose="020B0503020204020204" pitchFamily="34" charset="-122"/>
              </a:rPr>
              <a:t>接收</a:t>
            </a:r>
            <a:r>
              <a:rPr lang="zh-CN" altLang="en-US" sz="2000" dirty="0">
                <a:latin typeface="微软雅黑" panose="020B0503020204020204" pitchFamily="34" charset="-122"/>
                <a:ea typeface="微软雅黑" panose="020B0503020204020204" pitchFamily="34" charset="-122"/>
              </a:rPr>
              <a:t>材料</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退回填写</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en-US" sz="2000" b="1" dirty="0">
                <a:latin typeface="微软雅黑" panose="020B0503020204020204" pitchFamily="34" charset="-122"/>
                <a:ea typeface="微软雅黑" panose="020B0503020204020204" pitchFamily="34" charset="-122"/>
              </a:rPr>
              <a:t>管理</a:t>
            </a:r>
            <a:r>
              <a:rPr lang="zh-CN" altLang="en-US" sz="2000" dirty="0">
                <a:latin typeface="微软雅黑" panose="020B0503020204020204" pitchFamily="34" charset="-122"/>
                <a:ea typeface="微软雅黑" panose="020B0503020204020204" pitchFamily="34" charset="-122"/>
              </a:rPr>
              <a:t>认定结果（微调）</a:t>
            </a:r>
            <a:endParaRPr lang="en-US" altLang="zh-CN" sz="2000" dirty="0">
              <a:latin typeface="微软雅黑" panose="020B0503020204020204" pitchFamily="34" charset="-122"/>
              <a:ea typeface="微软雅黑" panose="020B0503020204020204" pitchFamily="34" charset="-122"/>
            </a:endParaRPr>
          </a:p>
          <a:p>
            <a:pPr>
              <a:lnSpc>
                <a:spcPct val="150000"/>
              </a:lnSpc>
            </a:pPr>
            <a:r>
              <a:rPr lang="zh-CN" altLang="en-US" sz="2000" b="1" dirty="0">
                <a:latin typeface="微软雅黑" panose="020B0503020204020204" pitchFamily="34" charset="-122"/>
                <a:ea typeface="微软雅黑" panose="020B0503020204020204" pitchFamily="34" charset="-122"/>
              </a:rPr>
              <a:t>管理</a:t>
            </a:r>
            <a:r>
              <a:rPr lang="zh-CN" altLang="en-US" sz="2000" dirty="0">
                <a:latin typeface="微软雅黑" panose="020B0503020204020204" pitchFamily="34" charset="-122"/>
                <a:ea typeface="微软雅黑" panose="020B0503020204020204" pitchFamily="34" charset="-122"/>
              </a:rPr>
              <a:t>助学金项目</a:t>
            </a:r>
            <a:endParaRPr lang="en-US" altLang="zh-CN" sz="2000" dirty="0">
              <a:latin typeface="微软雅黑" panose="020B0503020204020204" pitchFamily="34" charset="-122"/>
              <a:ea typeface="微软雅黑" panose="020B0503020204020204" pitchFamily="34" charset="-122"/>
            </a:endParaRPr>
          </a:p>
          <a:p>
            <a:pPr>
              <a:lnSpc>
                <a:spcPct val="150000"/>
              </a:lnSpc>
            </a:pP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568629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1000" fill="hold"/>
                                        <p:tgtEl>
                                          <p:spTgt spid="73"/>
                                        </p:tgtEl>
                                        <p:attrNameLst>
                                          <p:attrName>ppt_w</p:attrName>
                                        </p:attrNameLst>
                                      </p:cBhvr>
                                      <p:tavLst>
                                        <p:tav tm="0">
                                          <p:val>
                                            <p:fltVal val="0"/>
                                          </p:val>
                                        </p:tav>
                                        <p:tav tm="100000">
                                          <p:val>
                                            <p:strVal val="#ppt_w"/>
                                          </p:val>
                                        </p:tav>
                                      </p:tavLst>
                                    </p:anim>
                                    <p:anim calcmode="lin" valueType="num">
                                      <p:cBhvr>
                                        <p:cTn id="8" dur="1000" fill="hold"/>
                                        <p:tgtEl>
                                          <p:spTgt spid="73"/>
                                        </p:tgtEl>
                                        <p:attrNameLst>
                                          <p:attrName>ppt_h</p:attrName>
                                        </p:attrNameLst>
                                      </p:cBhvr>
                                      <p:tavLst>
                                        <p:tav tm="0">
                                          <p:val>
                                            <p:fltVal val="0"/>
                                          </p:val>
                                        </p:tav>
                                        <p:tav tm="100000">
                                          <p:val>
                                            <p:strVal val="#ppt_h"/>
                                          </p:val>
                                        </p:tav>
                                      </p:tavLst>
                                    </p:anim>
                                    <p:anim calcmode="lin" valueType="num">
                                      <p:cBhvr>
                                        <p:cTn id="9" dur="1000" fill="hold"/>
                                        <p:tgtEl>
                                          <p:spTgt spid="73"/>
                                        </p:tgtEl>
                                        <p:attrNameLst>
                                          <p:attrName>style.rotation</p:attrName>
                                        </p:attrNameLst>
                                      </p:cBhvr>
                                      <p:tavLst>
                                        <p:tav tm="0">
                                          <p:val>
                                            <p:fltVal val="90"/>
                                          </p:val>
                                        </p:tav>
                                        <p:tav tm="100000">
                                          <p:val>
                                            <p:fltVal val="0"/>
                                          </p:val>
                                        </p:tav>
                                      </p:tavLst>
                                    </p:anim>
                                    <p:animEffect transition="in" filter="fade">
                                      <p:cBhvr>
                                        <p:cTn id="10" dur="1000"/>
                                        <p:tgtEl>
                                          <p:spTgt spid="7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1000" fill="hold"/>
                                        <p:tgtEl>
                                          <p:spTgt spid="72"/>
                                        </p:tgtEl>
                                        <p:attrNameLst>
                                          <p:attrName>ppt_w</p:attrName>
                                        </p:attrNameLst>
                                      </p:cBhvr>
                                      <p:tavLst>
                                        <p:tav tm="0">
                                          <p:val>
                                            <p:fltVal val="0"/>
                                          </p:val>
                                        </p:tav>
                                        <p:tav tm="100000">
                                          <p:val>
                                            <p:strVal val="#ppt_w"/>
                                          </p:val>
                                        </p:tav>
                                      </p:tavLst>
                                    </p:anim>
                                    <p:anim calcmode="lin" valueType="num">
                                      <p:cBhvr>
                                        <p:cTn id="14" dur="1000" fill="hold"/>
                                        <p:tgtEl>
                                          <p:spTgt spid="72"/>
                                        </p:tgtEl>
                                        <p:attrNameLst>
                                          <p:attrName>ppt_h</p:attrName>
                                        </p:attrNameLst>
                                      </p:cBhvr>
                                      <p:tavLst>
                                        <p:tav tm="0">
                                          <p:val>
                                            <p:fltVal val="0"/>
                                          </p:val>
                                        </p:tav>
                                        <p:tav tm="100000">
                                          <p:val>
                                            <p:strVal val="#ppt_h"/>
                                          </p:val>
                                        </p:tav>
                                      </p:tavLst>
                                    </p:anim>
                                    <p:anim calcmode="lin" valueType="num">
                                      <p:cBhvr>
                                        <p:cTn id="15" dur="1000" fill="hold"/>
                                        <p:tgtEl>
                                          <p:spTgt spid="72"/>
                                        </p:tgtEl>
                                        <p:attrNameLst>
                                          <p:attrName>style.rotation</p:attrName>
                                        </p:attrNameLst>
                                      </p:cBhvr>
                                      <p:tavLst>
                                        <p:tav tm="0">
                                          <p:val>
                                            <p:fltVal val="90"/>
                                          </p:val>
                                        </p:tav>
                                        <p:tav tm="100000">
                                          <p:val>
                                            <p:fltVal val="0"/>
                                          </p:val>
                                        </p:tav>
                                      </p:tavLst>
                                    </p:anim>
                                    <p:animEffect transition="in" filter="fade">
                                      <p:cBhvr>
                                        <p:cTn id="16" dur="1000"/>
                                        <p:tgtEl>
                                          <p:spTgt spid="7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1000" fill="hold"/>
                                        <p:tgtEl>
                                          <p:spTgt spid="76"/>
                                        </p:tgtEl>
                                        <p:attrNameLst>
                                          <p:attrName>ppt_w</p:attrName>
                                        </p:attrNameLst>
                                      </p:cBhvr>
                                      <p:tavLst>
                                        <p:tav tm="0">
                                          <p:val>
                                            <p:fltVal val="0"/>
                                          </p:val>
                                        </p:tav>
                                        <p:tav tm="100000">
                                          <p:val>
                                            <p:strVal val="#ppt_w"/>
                                          </p:val>
                                        </p:tav>
                                      </p:tavLst>
                                    </p:anim>
                                    <p:anim calcmode="lin" valueType="num">
                                      <p:cBhvr>
                                        <p:cTn id="20" dur="1000" fill="hold"/>
                                        <p:tgtEl>
                                          <p:spTgt spid="76"/>
                                        </p:tgtEl>
                                        <p:attrNameLst>
                                          <p:attrName>ppt_h</p:attrName>
                                        </p:attrNameLst>
                                      </p:cBhvr>
                                      <p:tavLst>
                                        <p:tav tm="0">
                                          <p:val>
                                            <p:fltVal val="0"/>
                                          </p:val>
                                        </p:tav>
                                        <p:tav tm="100000">
                                          <p:val>
                                            <p:strVal val="#ppt_h"/>
                                          </p:val>
                                        </p:tav>
                                      </p:tavLst>
                                    </p:anim>
                                    <p:anim calcmode="lin" valueType="num">
                                      <p:cBhvr>
                                        <p:cTn id="21" dur="1000" fill="hold"/>
                                        <p:tgtEl>
                                          <p:spTgt spid="76"/>
                                        </p:tgtEl>
                                        <p:attrNameLst>
                                          <p:attrName>style.rotation</p:attrName>
                                        </p:attrNameLst>
                                      </p:cBhvr>
                                      <p:tavLst>
                                        <p:tav tm="0">
                                          <p:val>
                                            <p:fltVal val="90"/>
                                          </p:val>
                                        </p:tav>
                                        <p:tav tm="100000">
                                          <p:val>
                                            <p:fltVal val="0"/>
                                          </p:val>
                                        </p:tav>
                                      </p:tavLst>
                                    </p:anim>
                                    <p:animEffect transition="in" filter="fade">
                                      <p:cBhvr>
                                        <p:cTn id="22" dur="1000"/>
                                        <p:tgtEl>
                                          <p:spTgt spid="76"/>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64">
                                            <p:txEl>
                                              <p:pRg st="0" end="0"/>
                                            </p:txEl>
                                          </p:spTgt>
                                        </p:tgtEl>
                                        <p:attrNameLst>
                                          <p:attrName>style.visibility</p:attrName>
                                        </p:attrNameLst>
                                      </p:cBhvr>
                                      <p:to>
                                        <p:strVal val="visible"/>
                                      </p:to>
                                    </p:set>
                                    <p:animEffect transition="in" filter="fade">
                                      <p:cBhvr>
                                        <p:cTn id="26" dur="500"/>
                                        <p:tgtEl>
                                          <p:spTgt spid="64">
                                            <p:txEl>
                                              <p:pRg st="0" end="0"/>
                                            </p:txEl>
                                          </p:spTgt>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65">
                                            <p:txEl>
                                              <p:pRg st="0" end="0"/>
                                            </p:txEl>
                                          </p:spTgt>
                                        </p:tgtEl>
                                        <p:attrNameLst>
                                          <p:attrName>style.visibility</p:attrName>
                                        </p:attrNameLst>
                                      </p:cBhvr>
                                      <p:to>
                                        <p:strVal val="visible"/>
                                      </p:to>
                                    </p:set>
                                    <p:animEffect transition="in" filter="wipe(down)">
                                      <p:cBhvr>
                                        <p:cTn id="30" dur="500"/>
                                        <p:tgtEl>
                                          <p:spTgt spid="65">
                                            <p:txEl>
                                              <p:pRg st="0" end="0"/>
                                            </p:txEl>
                                          </p:spTgt>
                                        </p:tgtEl>
                                      </p:cBhvr>
                                    </p:animEffect>
                                  </p:childTnLst>
                                </p:cTn>
                              </p:par>
                            </p:childTnLst>
                          </p:cTn>
                        </p:par>
                        <p:par>
                          <p:cTn id="31" fill="hold">
                            <p:stCondLst>
                              <p:cond delay="2000"/>
                            </p:stCondLst>
                            <p:childTnLst>
                              <p:par>
                                <p:cTn id="32" presetID="22" presetClass="entr" presetSubtype="4" fill="hold" grpId="0" nodeType="afterEffect">
                                  <p:stCondLst>
                                    <p:cond delay="0"/>
                                  </p:stCondLst>
                                  <p:childTnLst>
                                    <p:set>
                                      <p:cBhvr>
                                        <p:cTn id="33" dur="1" fill="hold">
                                          <p:stCondLst>
                                            <p:cond delay="0"/>
                                          </p:stCondLst>
                                        </p:cTn>
                                        <p:tgtEl>
                                          <p:spTgt spid="65">
                                            <p:txEl>
                                              <p:pRg st="1" end="1"/>
                                            </p:txEl>
                                          </p:spTgt>
                                        </p:tgtEl>
                                        <p:attrNameLst>
                                          <p:attrName>style.visibility</p:attrName>
                                        </p:attrNameLst>
                                      </p:cBhvr>
                                      <p:to>
                                        <p:strVal val="visible"/>
                                      </p:to>
                                    </p:set>
                                    <p:animEffect transition="in" filter="wipe(down)">
                                      <p:cBhvr>
                                        <p:cTn id="34" dur="500"/>
                                        <p:tgtEl>
                                          <p:spTgt spid="65">
                                            <p:txEl>
                                              <p:pRg st="1" end="1"/>
                                            </p:txEl>
                                          </p:spTgt>
                                        </p:tgtEl>
                                      </p:cBhvr>
                                    </p:animEffect>
                                  </p:childTnLst>
                                </p:cTn>
                              </p:par>
                            </p:childTnLst>
                          </p:cTn>
                        </p:par>
                        <p:par>
                          <p:cTn id="35" fill="hold">
                            <p:stCondLst>
                              <p:cond delay="2500"/>
                            </p:stCondLst>
                            <p:childTnLst>
                              <p:par>
                                <p:cTn id="36" presetID="22" presetClass="entr" presetSubtype="4" fill="hold" grpId="0" nodeType="afterEffect">
                                  <p:stCondLst>
                                    <p:cond delay="0"/>
                                  </p:stCondLst>
                                  <p:childTnLst>
                                    <p:set>
                                      <p:cBhvr>
                                        <p:cTn id="37" dur="1" fill="hold">
                                          <p:stCondLst>
                                            <p:cond delay="0"/>
                                          </p:stCondLst>
                                        </p:cTn>
                                        <p:tgtEl>
                                          <p:spTgt spid="65">
                                            <p:txEl>
                                              <p:pRg st="2" end="2"/>
                                            </p:txEl>
                                          </p:spTgt>
                                        </p:tgtEl>
                                        <p:attrNameLst>
                                          <p:attrName>style.visibility</p:attrName>
                                        </p:attrNameLst>
                                      </p:cBhvr>
                                      <p:to>
                                        <p:strVal val="visible"/>
                                      </p:to>
                                    </p:set>
                                    <p:animEffect transition="in" filter="wipe(down)">
                                      <p:cBhvr>
                                        <p:cTn id="38" dur="500"/>
                                        <p:tgtEl>
                                          <p:spTgt spid="65">
                                            <p:txEl>
                                              <p:pRg st="2" end="2"/>
                                            </p:txEl>
                                          </p:spTgt>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65">
                                            <p:txEl>
                                              <p:pRg st="3" end="3"/>
                                            </p:txEl>
                                          </p:spTgt>
                                        </p:tgtEl>
                                        <p:attrNameLst>
                                          <p:attrName>style.visibility</p:attrName>
                                        </p:attrNameLst>
                                      </p:cBhvr>
                                      <p:to>
                                        <p:strVal val="visible"/>
                                      </p:to>
                                    </p:set>
                                    <p:animEffect transition="in" filter="wipe(down)">
                                      <p:cBhvr>
                                        <p:cTn id="42" dur="500"/>
                                        <p:tgtEl>
                                          <p:spTgt spid="65">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65">
                                            <p:txEl>
                                              <p:pRg st="4" end="4"/>
                                            </p:txEl>
                                          </p:spTgt>
                                        </p:tgtEl>
                                        <p:attrNameLst>
                                          <p:attrName>style.visibility</p:attrName>
                                        </p:attrNameLst>
                                      </p:cBhvr>
                                      <p:to>
                                        <p:strVal val="visible"/>
                                      </p:to>
                                    </p:set>
                                    <p:animEffect transition="in" filter="wipe(down)">
                                      <p:cBhvr>
                                        <p:cTn id="47" dur="500"/>
                                        <p:tgtEl>
                                          <p:spTgt spid="65">
                                            <p:txEl>
                                              <p:pRg st="4" end="4"/>
                                            </p:txEl>
                                          </p:spTgt>
                                        </p:tgtEl>
                                      </p:cBhvr>
                                    </p:animEffec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500"/>
                                        <p:tgtEl>
                                          <p:spTgt spid="66"/>
                                        </p:tgtEl>
                                      </p:cBhvr>
                                    </p:animEffect>
                                  </p:childTnLst>
                                </p:cTn>
                              </p:par>
                            </p:childTnLst>
                          </p:cTn>
                        </p:par>
                        <p:par>
                          <p:cTn id="52" fill="hold">
                            <p:stCondLst>
                              <p:cond delay="1000"/>
                            </p:stCondLst>
                            <p:childTnLst>
                              <p:par>
                                <p:cTn id="53" presetID="10" presetClass="entr" presetSubtype="0" fill="hold" nodeType="afterEffect">
                                  <p:stCondLst>
                                    <p:cond delay="0"/>
                                  </p:stCondLst>
                                  <p:childTnLst>
                                    <p:set>
                                      <p:cBhvr>
                                        <p:cTn id="54" dur="1" fill="hold">
                                          <p:stCondLst>
                                            <p:cond delay="0"/>
                                          </p:stCondLst>
                                        </p:cTn>
                                        <p:tgtEl>
                                          <p:spTgt spid="68">
                                            <p:txEl>
                                              <p:pRg st="0" end="0"/>
                                            </p:txEl>
                                          </p:spTgt>
                                        </p:tgtEl>
                                        <p:attrNameLst>
                                          <p:attrName>style.visibility</p:attrName>
                                        </p:attrNameLst>
                                      </p:cBhvr>
                                      <p:to>
                                        <p:strVal val="visible"/>
                                      </p:to>
                                    </p:set>
                                    <p:animEffect transition="in" filter="fade">
                                      <p:cBhvr>
                                        <p:cTn id="55" dur="500"/>
                                        <p:tgtEl>
                                          <p:spTgt spid="68">
                                            <p:txEl>
                                              <p:pRg st="0" end="0"/>
                                            </p:txEl>
                                          </p:spTgt>
                                        </p:tgtEl>
                                      </p:cBhvr>
                                    </p:animEffect>
                                  </p:childTnLst>
                                </p:cTn>
                              </p:par>
                            </p:childTnLst>
                          </p:cTn>
                        </p:par>
                        <p:par>
                          <p:cTn id="56" fill="hold">
                            <p:stCondLst>
                              <p:cond delay="1500"/>
                            </p:stCondLst>
                            <p:childTnLst>
                              <p:par>
                                <p:cTn id="57" presetID="22" presetClass="entr" presetSubtype="4" fill="hold" grpId="0" nodeType="afterEffect">
                                  <p:stCondLst>
                                    <p:cond delay="0"/>
                                  </p:stCondLst>
                                  <p:childTnLst>
                                    <p:set>
                                      <p:cBhvr>
                                        <p:cTn id="58" dur="1" fill="hold">
                                          <p:stCondLst>
                                            <p:cond delay="0"/>
                                          </p:stCondLst>
                                        </p:cTn>
                                        <p:tgtEl>
                                          <p:spTgt spid="106">
                                            <p:txEl>
                                              <p:pRg st="0" end="0"/>
                                            </p:txEl>
                                          </p:spTgt>
                                        </p:tgtEl>
                                        <p:attrNameLst>
                                          <p:attrName>style.visibility</p:attrName>
                                        </p:attrNameLst>
                                      </p:cBhvr>
                                      <p:to>
                                        <p:strVal val="visible"/>
                                      </p:to>
                                    </p:set>
                                    <p:animEffect transition="in" filter="wipe(down)">
                                      <p:cBhvr>
                                        <p:cTn id="59" dur="500"/>
                                        <p:tgtEl>
                                          <p:spTgt spid="106">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106">
                                            <p:txEl>
                                              <p:pRg st="1" end="1"/>
                                            </p:txEl>
                                          </p:spTgt>
                                        </p:tgtEl>
                                        <p:attrNameLst>
                                          <p:attrName>style.visibility</p:attrName>
                                        </p:attrNameLst>
                                      </p:cBhvr>
                                      <p:to>
                                        <p:strVal val="visible"/>
                                      </p:to>
                                    </p:set>
                                    <p:animEffect transition="in" filter="wipe(down)">
                                      <p:cBhvr>
                                        <p:cTn id="64" dur="500"/>
                                        <p:tgtEl>
                                          <p:spTgt spid="106">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106">
                                            <p:txEl>
                                              <p:pRg st="2" end="2"/>
                                            </p:txEl>
                                          </p:spTgt>
                                        </p:tgtEl>
                                        <p:attrNameLst>
                                          <p:attrName>style.visibility</p:attrName>
                                        </p:attrNameLst>
                                      </p:cBhvr>
                                      <p:to>
                                        <p:strVal val="visible"/>
                                      </p:to>
                                    </p:set>
                                    <p:animEffect transition="in" filter="wipe(down)">
                                      <p:cBhvr>
                                        <p:cTn id="69" dur="500"/>
                                        <p:tgtEl>
                                          <p:spTgt spid="106">
                                            <p:txEl>
                                              <p:pRg st="2" end="2"/>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06">
                                            <p:txEl>
                                              <p:pRg st="3" end="3"/>
                                            </p:txEl>
                                          </p:spTgt>
                                        </p:tgtEl>
                                        <p:attrNameLst>
                                          <p:attrName>style.visibility</p:attrName>
                                        </p:attrNameLst>
                                      </p:cBhvr>
                                      <p:to>
                                        <p:strVal val="visible"/>
                                      </p:to>
                                    </p:set>
                                    <p:animEffect transition="in" filter="wipe(down)">
                                      <p:cBhvr>
                                        <p:cTn id="74" dur="500"/>
                                        <p:tgtEl>
                                          <p:spTgt spid="106">
                                            <p:txEl>
                                              <p:pRg st="3" end="3"/>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106">
                                            <p:txEl>
                                              <p:pRg st="4" end="4"/>
                                            </p:txEl>
                                          </p:spTgt>
                                        </p:tgtEl>
                                        <p:attrNameLst>
                                          <p:attrName>style.visibility</p:attrName>
                                        </p:attrNameLst>
                                      </p:cBhvr>
                                      <p:to>
                                        <p:strVal val="visible"/>
                                      </p:to>
                                    </p:set>
                                    <p:animEffect transition="in" filter="wipe(down)">
                                      <p:cBhvr>
                                        <p:cTn id="79" dur="500"/>
                                        <p:tgtEl>
                                          <p:spTgt spid="106">
                                            <p:txEl>
                                              <p:pRg st="4" end="4"/>
                                            </p:txEl>
                                          </p:spTgt>
                                        </p:tgtEl>
                                      </p:cBhvr>
                                    </p:animEffect>
                                  </p:childTnLst>
                                </p:cTn>
                              </p:par>
                            </p:childTnLst>
                          </p:cTn>
                        </p:par>
                        <p:par>
                          <p:cTn id="80" fill="hold">
                            <p:stCondLst>
                              <p:cond delay="500"/>
                            </p:stCondLst>
                            <p:childTnLst>
                              <p:par>
                                <p:cTn id="81" presetID="22" presetClass="entr" presetSubtype="4" fill="hold" grpId="0" nodeType="afterEffect">
                                  <p:stCondLst>
                                    <p:cond delay="0"/>
                                  </p:stCondLst>
                                  <p:childTnLst>
                                    <p:set>
                                      <p:cBhvr>
                                        <p:cTn id="82" dur="1" fill="hold">
                                          <p:stCondLst>
                                            <p:cond delay="0"/>
                                          </p:stCondLst>
                                        </p:cTn>
                                        <p:tgtEl>
                                          <p:spTgt spid="107">
                                            <p:txEl>
                                              <p:pRg st="0" end="0"/>
                                            </p:txEl>
                                          </p:spTgt>
                                        </p:tgtEl>
                                        <p:attrNameLst>
                                          <p:attrName>style.visibility</p:attrName>
                                        </p:attrNameLst>
                                      </p:cBhvr>
                                      <p:to>
                                        <p:strVal val="visible"/>
                                      </p:to>
                                    </p:set>
                                    <p:animEffect transition="in" filter="wipe(down)">
                                      <p:cBhvr>
                                        <p:cTn id="83" dur="500"/>
                                        <p:tgtEl>
                                          <p:spTgt spid="107">
                                            <p:txEl>
                                              <p:pRg st="0" end="0"/>
                                            </p:txEl>
                                          </p:spTgt>
                                        </p:tgtEl>
                                      </p:cBhvr>
                                    </p:animEffect>
                                  </p:childTnLst>
                                </p:cTn>
                              </p:par>
                            </p:childTnLst>
                          </p:cTn>
                        </p:par>
                        <p:par>
                          <p:cTn id="84" fill="hold">
                            <p:stCondLst>
                              <p:cond delay="1000"/>
                            </p:stCondLst>
                            <p:childTnLst>
                              <p:par>
                                <p:cTn id="85" presetID="22" presetClass="entr" presetSubtype="4" fill="hold" grpId="0" nodeType="afterEffect">
                                  <p:stCondLst>
                                    <p:cond delay="0"/>
                                  </p:stCondLst>
                                  <p:childTnLst>
                                    <p:set>
                                      <p:cBhvr>
                                        <p:cTn id="86" dur="1" fill="hold">
                                          <p:stCondLst>
                                            <p:cond delay="0"/>
                                          </p:stCondLst>
                                        </p:cTn>
                                        <p:tgtEl>
                                          <p:spTgt spid="107">
                                            <p:txEl>
                                              <p:pRg st="1" end="1"/>
                                            </p:txEl>
                                          </p:spTgt>
                                        </p:tgtEl>
                                        <p:attrNameLst>
                                          <p:attrName>style.visibility</p:attrName>
                                        </p:attrNameLst>
                                      </p:cBhvr>
                                      <p:to>
                                        <p:strVal val="visible"/>
                                      </p:to>
                                    </p:set>
                                    <p:animEffect transition="in" filter="wipe(down)">
                                      <p:cBhvr>
                                        <p:cTn id="87" dur="500"/>
                                        <p:tgtEl>
                                          <p:spTgt spid="1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build="p"/>
      <p:bldP spid="65" grpId="0" build="p"/>
      <p:bldP spid="66" grpId="0"/>
      <p:bldP spid="72" grpId="0" animBg="1"/>
      <p:bldP spid="76" grpId="0" animBg="1"/>
      <p:bldP spid="106" grpId="0" build="p"/>
      <p:bldP spid="10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 1869"/>
          <p:cNvSpPr/>
          <p:nvPr/>
        </p:nvSpPr>
        <p:spPr>
          <a:xfrm rot="10800000">
            <a:off x="8021954" y="4768453"/>
            <a:ext cx="4604502" cy="22968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72" y="2114"/>
                  <a:pt x="3163" y="6342"/>
                </a:cubicBezTo>
                <a:cubicBezTo>
                  <a:pt x="1060" y="10557"/>
                  <a:pt x="7" y="16076"/>
                  <a:pt x="0" y="21600"/>
                </a:cubicBezTo>
                <a:lnTo>
                  <a:pt x="21600" y="21600"/>
                </a:lnTo>
                <a:cubicBezTo>
                  <a:pt x="21593" y="16076"/>
                  <a:pt x="20540" y="10557"/>
                  <a:pt x="18437" y="6342"/>
                </a:cubicBezTo>
                <a:cubicBezTo>
                  <a:pt x="16328" y="2114"/>
                  <a:pt x="13564" y="0"/>
                  <a:pt x="10800" y="0"/>
                </a:cubicBezTo>
                <a:close/>
              </a:path>
            </a:pathLst>
          </a:custGeom>
          <a:solidFill>
            <a:schemeClr val="accent5"/>
          </a:solidFill>
          <a:ln w="12700">
            <a:miter lim="400000"/>
          </a:ln>
        </p:spPr>
        <p:txBody>
          <a:bodyPr lIns="20091" tIns="20091" rIns="20091" bIns="20091" anchor="ct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10885488" y="2257425"/>
            <a:ext cx="1973262" cy="1181100"/>
          </a:xfrm>
          <a:prstGeom prst="rect">
            <a:avLst/>
          </a:prstGeom>
        </p:spPr>
        <p:txBody>
          <a:bodyPr lIns="0" tIns="0" rIns="0" bIns="0" anchor="ctr">
            <a:spAutoFit/>
          </a:bodyPr>
          <a:lstStyle/>
          <a:p>
            <a:pPr marL="0" indent="0" algn="ctr">
              <a:lnSpc>
                <a:spcPct val="120000"/>
              </a:lnSpc>
              <a:spcBef>
                <a:spcPts val="633"/>
              </a:spcBef>
              <a:buNone/>
            </a:pPr>
            <a:r>
              <a:rPr lang="zh-CN" altLang="en-US" sz="3200">
                <a:solidFill>
                  <a:srgbClr val="FFFFFF"/>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3200" dirty="0">
              <a:solidFill>
                <a:srgbClr val="FFFFFF"/>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11" name="Shape 1852"/>
          <p:cNvSpPr/>
          <p:nvPr/>
        </p:nvSpPr>
        <p:spPr>
          <a:xfrm>
            <a:off x="11037887" y="1118616"/>
            <a:ext cx="947691" cy="947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6788" tIns="26788" rIns="26788" bIns="26788"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Shape 1853"/>
          <p:cNvSpPr/>
          <p:nvPr/>
        </p:nvSpPr>
        <p:spPr>
          <a:xfrm>
            <a:off x="11315498" y="1432736"/>
            <a:ext cx="392466" cy="319449"/>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Shape 1861"/>
          <p:cNvSpPr/>
          <p:nvPr/>
        </p:nvSpPr>
        <p:spPr>
          <a:xfrm>
            <a:off x="9303995" y="2708458"/>
            <a:ext cx="949693" cy="9496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26788" tIns="26788" rIns="26788" bIns="26788"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Shape 1862"/>
          <p:cNvSpPr/>
          <p:nvPr/>
        </p:nvSpPr>
        <p:spPr>
          <a:xfrm>
            <a:off x="9597210" y="2985793"/>
            <a:ext cx="363260" cy="324924"/>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Shape 1867"/>
          <p:cNvSpPr/>
          <p:nvPr/>
        </p:nvSpPr>
        <p:spPr>
          <a:xfrm>
            <a:off x="9918245" y="2091274"/>
            <a:ext cx="335443" cy="351048"/>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标题 4"/>
          <p:cNvSpPr txBox="1">
            <a:spLocks/>
          </p:cNvSpPr>
          <p:nvPr/>
        </p:nvSpPr>
        <p:spPr>
          <a:xfrm>
            <a:off x="886763" y="139598"/>
            <a:ext cx="2950324"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系统目录</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9" name="文本框 28"/>
          <p:cNvSpPr txBox="1"/>
          <p:nvPr/>
        </p:nvSpPr>
        <p:spPr>
          <a:xfrm>
            <a:off x="1127254" y="1143508"/>
            <a:ext cx="6238225" cy="1135054"/>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zh-CN" altLang="en-US" sz="2400" dirty="0">
                <a:solidFill>
                  <a:srgbClr val="0E2234"/>
                </a:solidFill>
                <a:latin typeface="微软雅黑" panose="020B0503020204020204" pitchFamily="34" charset="-122"/>
                <a:ea typeface="微软雅黑" panose="020B0503020204020204" pitchFamily="34" charset="-122"/>
              </a:rPr>
              <a:t>快速网址：</a:t>
            </a:r>
            <a:r>
              <a:rPr lang="en-US" altLang="zh-CN" sz="2400" dirty="0">
                <a:solidFill>
                  <a:srgbClr val="0E2234"/>
                </a:solidFill>
                <a:latin typeface="微软雅黑" panose="020B0503020204020204" pitchFamily="34" charset="-122"/>
                <a:ea typeface="微软雅黑" panose="020B0503020204020204" pitchFamily="34" charset="-122"/>
              </a:rPr>
              <a:t>sims.pku.edu.cn</a:t>
            </a:r>
          </a:p>
          <a:p>
            <a:pPr marL="457200" indent="-457200">
              <a:lnSpc>
                <a:spcPct val="150000"/>
              </a:lnSpc>
              <a:buFont typeface="Arial" panose="020B0604020202020204" pitchFamily="34" charset="0"/>
              <a:buChar char="•"/>
            </a:pPr>
            <a:r>
              <a:rPr lang="zh-CN" altLang="en-US" sz="2400" dirty="0">
                <a:solidFill>
                  <a:srgbClr val="0E2234"/>
                </a:solidFill>
                <a:latin typeface="微软雅黑" panose="020B0503020204020204" pitchFamily="34" charset="-122"/>
                <a:ea typeface="微软雅黑" panose="020B0503020204020204" pitchFamily="34" charset="-122"/>
              </a:rPr>
              <a:t>校内门户登录</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608" y="2693459"/>
            <a:ext cx="6406877" cy="4347956"/>
          </a:xfrm>
          <a:prstGeom prst="rect">
            <a:avLst/>
          </a:prstGeom>
        </p:spPr>
      </p:pic>
      <p:pic>
        <p:nvPicPr>
          <p:cNvPr id="3" name="图片 2"/>
          <p:cNvPicPr>
            <a:picLocks noChangeAspect="1"/>
          </p:cNvPicPr>
          <p:nvPr/>
        </p:nvPicPr>
        <p:blipFill>
          <a:blip r:embed="rId4"/>
          <a:stretch>
            <a:fillRect/>
          </a:stretch>
        </p:blipFill>
        <p:spPr>
          <a:xfrm>
            <a:off x="5789223" y="1929914"/>
            <a:ext cx="7069527" cy="4296803"/>
          </a:xfrm>
          <a:prstGeom prst="rect">
            <a:avLst/>
          </a:prstGeom>
        </p:spPr>
      </p:pic>
    </p:spTree>
    <p:extLst>
      <p:ext uri="{BB962C8B-B14F-4D97-AF65-F5344CB8AC3E}">
        <p14:creationId xmlns:p14="http://schemas.microsoft.com/office/powerpoint/2010/main" val="24779281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 grpId="0" build="p"/>
      <p:bldP spid="11" grpId="0" animBg="1"/>
      <p:bldP spid="12" grpId="0" animBg="1"/>
      <p:bldP spid="20" grpId="0" animBg="1"/>
      <p:bldP spid="21"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26D6ABFD-532D-5FC1-A000-8CA3DAEDC57F}"/>
              </a:ext>
            </a:extLst>
          </p:cNvPr>
          <p:cNvGrpSpPr/>
          <p:nvPr/>
        </p:nvGrpSpPr>
        <p:grpSpPr>
          <a:xfrm>
            <a:off x="10389815" y="736005"/>
            <a:ext cx="2107640" cy="3203156"/>
            <a:chOff x="10097705" y="736005"/>
            <a:chExt cx="2615774" cy="3975410"/>
          </a:xfrm>
        </p:grpSpPr>
        <p:grpSp>
          <p:nvGrpSpPr>
            <p:cNvPr id="87" name="Group 86"/>
            <p:cNvGrpSpPr/>
            <p:nvPr/>
          </p:nvGrpSpPr>
          <p:grpSpPr>
            <a:xfrm>
              <a:off x="11555254" y="2723710"/>
              <a:ext cx="1017283" cy="116448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组合 6">
              <a:extLst>
                <a:ext uri="{FF2B5EF4-FFF2-40B4-BE49-F238E27FC236}">
                  <a16:creationId xmlns:a16="http://schemas.microsoft.com/office/drawing/2014/main" id="{3C2B9B6C-ED38-A8C3-E6BE-827E66996846}"/>
                </a:ext>
              </a:extLst>
            </p:cNvPr>
            <p:cNvGrpSpPr/>
            <p:nvPr/>
          </p:nvGrpSpPr>
          <p:grpSpPr>
            <a:xfrm>
              <a:off x="10097705" y="736005"/>
              <a:ext cx="2615774" cy="3975410"/>
              <a:chOff x="10097705" y="736005"/>
              <a:chExt cx="2615774" cy="3975410"/>
            </a:xfrm>
          </p:grpSpPr>
          <p:sp>
            <p:nvSpPr>
              <p:cNvPr id="75" name="AutoShape 91"/>
              <p:cNvSpPr>
                <a:spLocks/>
              </p:cNvSpPr>
              <p:nvPr/>
            </p:nvSpPr>
            <p:spPr bwMode="auto">
              <a:xfrm>
                <a:off x="12257341" y="877048"/>
                <a:ext cx="412965" cy="454380"/>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Group 83"/>
              <p:cNvGrpSpPr/>
              <p:nvPr/>
            </p:nvGrpSpPr>
            <p:grpSpPr>
              <a:xfrm>
                <a:off x="10857240" y="736005"/>
                <a:ext cx="1066448" cy="3975410"/>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84"/>
              <p:cNvGrpSpPr/>
              <p:nvPr/>
            </p:nvGrpSpPr>
            <p:grpSpPr>
              <a:xfrm>
                <a:off x="10097705" y="1702288"/>
                <a:ext cx="1215136" cy="2209157"/>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87"/>
              <p:cNvGrpSpPr/>
              <p:nvPr/>
            </p:nvGrpSpPr>
            <p:grpSpPr>
              <a:xfrm>
                <a:off x="11497746" y="1698115"/>
                <a:ext cx="1215733" cy="2209157"/>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6" name="Group 85"/>
            <p:cNvGrpSpPr/>
            <p:nvPr/>
          </p:nvGrpSpPr>
          <p:grpSpPr>
            <a:xfrm>
              <a:off x="10233579" y="2723710"/>
              <a:ext cx="1017878" cy="116448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0" name="标题 4"/>
          <p:cNvSpPr txBox="1">
            <a:spLocks/>
          </p:cNvSpPr>
          <p:nvPr/>
        </p:nvSpPr>
        <p:spPr>
          <a:xfrm>
            <a:off x="886763" y="139598"/>
            <a:ext cx="4174460"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家庭经济情况</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查看申报进度</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 name="矩形 1"/>
          <p:cNvSpPr/>
          <p:nvPr/>
        </p:nvSpPr>
        <p:spPr>
          <a:xfrm>
            <a:off x="452711" y="935909"/>
            <a:ext cx="9512168" cy="2536400"/>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上方为</a:t>
            </a:r>
            <a:r>
              <a:rPr lang="zh-CN" altLang="zh-CN" b="1" kern="100" dirty="0">
                <a:latin typeface="微软雅黑" panose="020B0503020204020204" pitchFamily="34" charset="-122"/>
                <a:ea typeface="微软雅黑" panose="020B0503020204020204" pitchFamily="34" charset="-122"/>
                <a:cs typeface="Times New Roman" panose="02020603050405020304" pitchFamily="18" charset="0"/>
              </a:rPr>
              <a:t>查询</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条件，下方为符合条件的学生简要信息列表。</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选中可“</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查看</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”学生详细家庭经济情况（只能逐个查看）</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选中可“</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导出</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”所有人信息（注意</a:t>
            </a:r>
            <a:r>
              <a:rPr lang="zh-CN" altLang="en-US"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信息安全</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点击标题中的“学号”、</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姓名</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、“学生类别”等字段，系统会根据此字段</a:t>
            </a:r>
            <a:r>
              <a:rPr lang="zh-CN" altLang="zh-CN" b="1" kern="100" dirty="0">
                <a:latin typeface="微软雅黑" panose="020B0503020204020204" pitchFamily="34" charset="-122"/>
                <a:ea typeface="微软雅黑" panose="020B0503020204020204" pitchFamily="34" charset="-122"/>
                <a:cs typeface="Times New Roman" panose="02020603050405020304" pitchFamily="18" charset="0"/>
              </a:rPr>
              <a:t>自动排序</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可以逐个</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批量操作“</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接收材料</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”（请注意核对系统打印编号与学生交的纸质材料</a:t>
            </a:r>
            <a:r>
              <a:rPr lang="zh-CN" altLang="en-US"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编号一致</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默认不显示成绩，可点击“</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计算绩点</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4" name="图片 3">
            <a:extLst>
              <a:ext uri="{FF2B5EF4-FFF2-40B4-BE49-F238E27FC236}">
                <a16:creationId xmlns:a16="http://schemas.microsoft.com/office/drawing/2014/main" id="{A346F1D8-15EE-7D01-0C47-D25FBF49DA56}"/>
              </a:ext>
            </a:extLst>
          </p:cNvPr>
          <p:cNvPicPr>
            <a:picLocks noChangeAspect="1"/>
          </p:cNvPicPr>
          <p:nvPr/>
        </p:nvPicPr>
        <p:blipFill>
          <a:blip r:embed="rId3">
            <a:extLst>
              <a:ext uri="{28A0092B-C50C-407E-A947-70E740481C1C}">
                <a14:useLocalDpi xmlns:a14="http://schemas.microsoft.com/office/drawing/2010/main" val="0"/>
              </a:ext>
            </a:extLst>
          </a:blip>
          <a:srcRect t="220" b="220"/>
          <a:stretch/>
        </p:blipFill>
        <p:spPr>
          <a:xfrm>
            <a:off x="337880" y="3851019"/>
            <a:ext cx="12340812" cy="2947209"/>
          </a:xfrm>
          <a:prstGeom prst="rect">
            <a:avLst/>
          </a:prstGeom>
        </p:spPr>
      </p:pic>
      <p:sp>
        <p:nvSpPr>
          <p:cNvPr id="6" name="矩形 5">
            <a:extLst>
              <a:ext uri="{FF2B5EF4-FFF2-40B4-BE49-F238E27FC236}">
                <a16:creationId xmlns:a16="http://schemas.microsoft.com/office/drawing/2014/main" id="{1894FFFD-05FE-2134-992C-AF16629F2C01}"/>
              </a:ext>
            </a:extLst>
          </p:cNvPr>
          <p:cNvSpPr/>
          <p:nvPr/>
        </p:nvSpPr>
        <p:spPr>
          <a:xfrm>
            <a:off x="3909095" y="5992589"/>
            <a:ext cx="936104" cy="360040"/>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FF8F0218-98CA-A33C-C969-98BDC50D4F53}"/>
              </a:ext>
            </a:extLst>
          </p:cNvPr>
          <p:cNvSpPr/>
          <p:nvPr/>
        </p:nvSpPr>
        <p:spPr>
          <a:xfrm>
            <a:off x="2900983" y="6002061"/>
            <a:ext cx="936104" cy="360040"/>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5736851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1695"/>
          <p:cNvSpPr/>
          <p:nvPr/>
        </p:nvSpPr>
        <p:spPr>
          <a:xfrm rot="10800000">
            <a:off x="10173791" y="808013"/>
            <a:ext cx="2485378" cy="24482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8" name="Group 37"/>
          <p:cNvGrpSpPr/>
          <p:nvPr/>
        </p:nvGrpSpPr>
        <p:grpSpPr>
          <a:xfrm>
            <a:off x="11997776" y="942485"/>
            <a:ext cx="679260" cy="679260"/>
            <a:chOff x="8561007" y="2003240"/>
            <a:chExt cx="817551" cy="817551"/>
          </a:xfrm>
        </p:grpSpPr>
        <p:sp>
          <p:nvSpPr>
            <p:cNvPr id="23" name="Shape 1712"/>
            <p:cNvSpPr/>
            <p:nvPr/>
          </p:nvSpPr>
          <p:spPr>
            <a:xfrm rot="19135618">
              <a:off x="8561007" y="200324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1714"/>
            <p:cNvSpPr/>
            <p:nvPr/>
          </p:nvSpPr>
          <p:spPr>
            <a:xfrm>
              <a:off x="8862826" y="2205670"/>
              <a:ext cx="226614" cy="412691"/>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Group 36"/>
          <p:cNvGrpSpPr/>
          <p:nvPr/>
        </p:nvGrpSpPr>
        <p:grpSpPr>
          <a:xfrm>
            <a:off x="9614568" y="1783038"/>
            <a:ext cx="679260" cy="679260"/>
            <a:chOff x="8881213" y="2921000"/>
            <a:chExt cx="817551" cy="817551"/>
          </a:xfrm>
        </p:grpSpPr>
        <p:sp>
          <p:nvSpPr>
            <p:cNvPr id="22" name="Shape 1711"/>
            <p:cNvSpPr/>
            <p:nvPr/>
          </p:nvSpPr>
          <p:spPr>
            <a:xfrm>
              <a:off x="8881213" y="292100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Shape 1718"/>
            <p:cNvSpPr/>
            <p:nvPr/>
          </p:nvSpPr>
          <p:spPr>
            <a:xfrm>
              <a:off x="9124190" y="3171029"/>
              <a:ext cx="331596" cy="298435"/>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chemeClr val="bg1"/>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12003592" y="2606143"/>
            <a:ext cx="679260" cy="679260"/>
            <a:chOff x="8567357" y="3819709"/>
            <a:chExt cx="817551" cy="817551"/>
          </a:xfrm>
        </p:grpSpPr>
        <p:sp>
          <p:nvSpPr>
            <p:cNvPr id="24" name="Shape 1713"/>
            <p:cNvSpPr/>
            <p:nvPr/>
          </p:nvSpPr>
          <p:spPr>
            <a:xfrm rot="18610256" flipH="1">
              <a:off x="8567357" y="3819709"/>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Shape 1719"/>
            <p:cNvSpPr/>
            <p:nvPr/>
          </p:nvSpPr>
          <p:spPr>
            <a:xfrm>
              <a:off x="8839580" y="4053860"/>
              <a:ext cx="273105" cy="349251"/>
            </a:xfrm>
            <a:custGeom>
              <a:avLst/>
              <a:gdLst/>
              <a:ahLst/>
              <a:cxnLst>
                <a:cxn ang="0">
                  <a:pos x="wd2" y="hd2"/>
                </a:cxn>
                <a:cxn ang="5400000">
                  <a:pos x="wd2" y="hd2"/>
                </a:cxn>
                <a:cxn ang="10800000">
                  <a:pos x="wd2" y="hd2"/>
                </a:cxn>
                <a:cxn ang="16200000">
                  <a:pos x="wd2" y="hd2"/>
                </a:cxn>
              </a:cxnLst>
              <a:rect l="0" t="0" r="r" b="b"/>
              <a:pathLst>
                <a:path w="21600" h="21218" extrusionOk="0">
                  <a:moveTo>
                    <a:pt x="6595" y="39"/>
                  </a:moveTo>
                  <a:cubicBezTo>
                    <a:pt x="4807" y="400"/>
                    <a:pt x="1724" y="3046"/>
                    <a:pt x="2203" y="4243"/>
                  </a:cubicBezTo>
                  <a:cubicBezTo>
                    <a:pt x="2751" y="5505"/>
                    <a:pt x="6720" y="6978"/>
                    <a:pt x="6720" y="6978"/>
                  </a:cubicBezTo>
                  <a:cubicBezTo>
                    <a:pt x="10143" y="6768"/>
                    <a:pt x="10142" y="6765"/>
                    <a:pt x="10142" y="6765"/>
                  </a:cubicBezTo>
                  <a:cubicBezTo>
                    <a:pt x="10142" y="6765"/>
                    <a:pt x="8780" y="460"/>
                    <a:pt x="7274" y="39"/>
                  </a:cubicBezTo>
                  <a:cubicBezTo>
                    <a:pt x="7086" y="-14"/>
                    <a:pt x="6850" y="-13"/>
                    <a:pt x="6595" y="39"/>
                  </a:cubicBezTo>
                  <a:close/>
                  <a:moveTo>
                    <a:pt x="14631" y="39"/>
                  </a:moveTo>
                  <a:cubicBezTo>
                    <a:pt x="13128" y="460"/>
                    <a:pt x="11763" y="6765"/>
                    <a:pt x="11763" y="6765"/>
                  </a:cubicBezTo>
                  <a:cubicBezTo>
                    <a:pt x="15178" y="6975"/>
                    <a:pt x="15185" y="6978"/>
                    <a:pt x="15185" y="6978"/>
                  </a:cubicBezTo>
                  <a:cubicBezTo>
                    <a:pt x="15185" y="6978"/>
                    <a:pt x="19144" y="5505"/>
                    <a:pt x="19827" y="4243"/>
                  </a:cubicBezTo>
                  <a:cubicBezTo>
                    <a:pt x="20373" y="2875"/>
                    <a:pt x="16133" y="-382"/>
                    <a:pt x="14631" y="39"/>
                  </a:cubicBezTo>
                  <a:close/>
                  <a:moveTo>
                    <a:pt x="7135" y="2668"/>
                  </a:moveTo>
                  <a:cubicBezTo>
                    <a:pt x="7957" y="2878"/>
                    <a:pt x="8646" y="5924"/>
                    <a:pt x="8646" y="5924"/>
                  </a:cubicBezTo>
                  <a:cubicBezTo>
                    <a:pt x="6865" y="6029"/>
                    <a:pt x="6858" y="6031"/>
                    <a:pt x="6858" y="6031"/>
                  </a:cubicBezTo>
                  <a:cubicBezTo>
                    <a:pt x="6858" y="6031"/>
                    <a:pt x="4943" y="5300"/>
                    <a:pt x="4669" y="4668"/>
                  </a:cubicBezTo>
                  <a:cubicBezTo>
                    <a:pt x="4395" y="4037"/>
                    <a:pt x="6451" y="2352"/>
                    <a:pt x="7135" y="2668"/>
                  </a:cubicBezTo>
                  <a:close/>
                  <a:moveTo>
                    <a:pt x="14769" y="2668"/>
                  </a:moveTo>
                  <a:cubicBezTo>
                    <a:pt x="15452" y="2352"/>
                    <a:pt x="17509" y="4037"/>
                    <a:pt x="17236" y="4668"/>
                  </a:cubicBezTo>
                  <a:cubicBezTo>
                    <a:pt x="16962" y="5300"/>
                    <a:pt x="15046" y="6031"/>
                    <a:pt x="15047" y="6031"/>
                  </a:cubicBezTo>
                  <a:cubicBezTo>
                    <a:pt x="13407" y="5926"/>
                    <a:pt x="13412" y="5924"/>
                    <a:pt x="13412" y="5924"/>
                  </a:cubicBezTo>
                  <a:cubicBezTo>
                    <a:pt x="13412" y="5924"/>
                    <a:pt x="13950" y="2878"/>
                    <a:pt x="14769" y="2668"/>
                  </a:cubicBezTo>
                  <a:close/>
                  <a:moveTo>
                    <a:pt x="8355" y="7595"/>
                  </a:moveTo>
                  <a:lnTo>
                    <a:pt x="8355" y="21112"/>
                  </a:lnTo>
                  <a:cubicBezTo>
                    <a:pt x="9036" y="21216"/>
                    <a:pt x="9992" y="21218"/>
                    <a:pt x="10945" y="21218"/>
                  </a:cubicBezTo>
                  <a:cubicBezTo>
                    <a:pt x="11899" y="21218"/>
                    <a:pt x="12857" y="21216"/>
                    <a:pt x="13675" y="21112"/>
                  </a:cubicBezTo>
                  <a:cubicBezTo>
                    <a:pt x="13675" y="7594"/>
                    <a:pt x="13675" y="7595"/>
                    <a:pt x="13675" y="7595"/>
                  </a:cubicBezTo>
                  <a:cubicBezTo>
                    <a:pt x="12857" y="7595"/>
                    <a:pt x="11899" y="7595"/>
                    <a:pt x="10945" y="7595"/>
                  </a:cubicBezTo>
                  <a:cubicBezTo>
                    <a:pt x="9992" y="7595"/>
                    <a:pt x="9036" y="7595"/>
                    <a:pt x="8355" y="7595"/>
                  </a:cubicBezTo>
                  <a:close/>
                  <a:moveTo>
                    <a:pt x="6969" y="7691"/>
                  </a:moveTo>
                  <a:cubicBezTo>
                    <a:pt x="3825" y="7796"/>
                    <a:pt x="2189" y="8106"/>
                    <a:pt x="2189" y="8106"/>
                  </a:cubicBezTo>
                  <a:cubicBezTo>
                    <a:pt x="1095" y="8106"/>
                    <a:pt x="0" y="8842"/>
                    <a:pt x="0" y="9788"/>
                  </a:cubicBezTo>
                  <a:cubicBezTo>
                    <a:pt x="0" y="18924"/>
                    <a:pt x="0" y="18930"/>
                    <a:pt x="0" y="18930"/>
                  </a:cubicBezTo>
                  <a:cubicBezTo>
                    <a:pt x="0" y="19875"/>
                    <a:pt x="1095" y="20601"/>
                    <a:pt x="2189" y="20601"/>
                  </a:cubicBezTo>
                  <a:cubicBezTo>
                    <a:pt x="2189" y="20601"/>
                    <a:pt x="3825" y="20923"/>
                    <a:pt x="6969" y="21133"/>
                  </a:cubicBezTo>
                  <a:cubicBezTo>
                    <a:pt x="6969" y="7690"/>
                    <a:pt x="6969" y="7691"/>
                    <a:pt x="6969" y="7691"/>
                  </a:cubicBezTo>
                  <a:close/>
                  <a:moveTo>
                    <a:pt x="14631" y="7691"/>
                  </a:moveTo>
                  <a:cubicBezTo>
                    <a:pt x="14631" y="21134"/>
                    <a:pt x="14631" y="21133"/>
                    <a:pt x="14631" y="21133"/>
                  </a:cubicBezTo>
                  <a:cubicBezTo>
                    <a:pt x="17775" y="20923"/>
                    <a:pt x="19411" y="20601"/>
                    <a:pt x="19411" y="20601"/>
                  </a:cubicBezTo>
                  <a:cubicBezTo>
                    <a:pt x="20641" y="20601"/>
                    <a:pt x="21600" y="19875"/>
                    <a:pt x="21600" y="18930"/>
                  </a:cubicBezTo>
                  <a:cubicBezTo>
                    <a:pt x="21600" y="9793"/>
                    <a:pt x="21600" y="9788"/>
                    <a:pt x="21600" y="9788"/>
                  </a:cubicBezTo>
                  <a:cubicBezTo>
                    <a:pt x="21600" y="8842"/>
                    <a:pt x="20641" y="8106"/>
                    <a:pt x="19411" y="8106"/>
                  </a:cubicBezTo>
                  <a:cubicBezTo>
                    <a:pt x="19411" y="8106"/>
                    <a:pt x="17775" y="7796"/>
                    <a:pt x="14631" y="7691"/>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Text Placeholder 3"/>
          <p:cNvSpPr>
            <a:spLocks noGrp="1"/>
          </p:cNvSpPr>
          <p:nvPr>
            <p:ph type="body" sz="quarter" idx="4294967295"/>
          </p:nvPr>
        </p:nvSpPr>
        <p:spPr>
          <a:xfrm>
            <a:off x="0" y="3760788"/>
            <a:ext cx="957263" cy="373062"/>
          </a:xfrm>
          <a:prstGeom prst="rect">
            <a:avLst/>
          </a:prstGeom>
        </p:spPr>
        <p:txBody>
          <a:bodyPr anchor="ctr">
            <a:noAutofit/>
          </a:bodyPr>
          <a:lstStyle/>
          <a:p>
            <a:pPr marL="0" indent="0" algn="ctr" defTabSz="914400" fontAlgn="base">
              <a:lnSpc>
                <a:spcPct val="120000"/>
              </a:lnSpc>
              <a:spcAft>
                <a:spcPct val="0"/>
              </a:spcAft>
              <a:buNone/>
            </a:pPr>
            <a:r>
              <a:rPr lang="zh-CN" altLang="en-US" sz="140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请替换文字内容</a:t>
            </a:r>
            <a:endParaRPr lang="id-ID" altLang="zh-CN" sz="1400" dirty="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1" name="Text Placeholder 3"/>
          <p:cNvSpPr txBox="1">
            <a:spLocks/>
          </p:cNvSpPr>
          <p:nvPr/>
        </p:nvSpPr>
        <p:spPr>
          <a:xfrm>
            <a:off x="4973532" y="3699744"/>
            <a:ext cx="80432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标题 4"/>
          <p:cNvSpPr txBox="1">
            <a:spLocks/>
          </p:cNvSpPr>
          <p:nvPr/>
        </p:nvSpPr>
        <p:spPr>
          <a:xfrm>
            <a:off x="886762" y="139598"/>
            <a:ext cx="4750525"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家庭经济情况</a:t>
            </a:r>
            <a:r>
              <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评定和审核经济情况</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539000" y="723680"/>
            <a:ext cx="9355180" cy="3782895"/>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上方为</a:t>
            </a:r>
            <a:r>
              <a:rPr lang="zh-CN" altLang="zh-CN" b="1" kern="100" dirty="0">
                <a:latin typeface="微软雅黑" panose="020B0503020204020204" pitchFamily="34" charset="-122"/>
                <a:ea typeface="微软雅黑" panose="020B0503020204020204" pitchFamily="34" charset="-122"/>
                <a:cs typeface="Times New Roman" panose="02020603050405020304" pitchFamily="18" charset="0"/>
              </a:rPr>
              <a:t>查询</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条件，下方为学生列表。</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可“</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查看</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”学生详细家庭经济情况（只能逐个查看），可“</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退回</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”让学生重新申报经济情况，可“</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导出</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”所有人信息（注意</a:t>
            </a:r>
            <a:r>
              <a:rPr lang="zh-CN" altLang="en-US"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信息安全</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点击标题中的“学号”、</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姓名</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 等字段，</a:t>
            </a:r>
            <a:r>
              <a:rPr lang="zh-CN" altLang="zh-CN" b="1" kern="100" dirty="0">
                <a:latin typeface="微软雅黑" panose="020B0503020204020204" pitchFamily="34" charset="-122"/>
                <a:ea typeface="微软雅黑" panose="020B0503020204020204" pitchFamily="34" charset="-122"/>
                <a:cs typeface="Times New Roman" panose="02020603050405020304" pitchFamily="18" charset="0"/>
              </a:rPr>
              <a:t>自动排序</a:t>
            </a:r>
            <a:endPar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可设置“</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浮动金额</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”（须</a:t>
            </a:r>
            <a:r>
              <a:rPr lang="zh-CN" altLang="en-US"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有理有据</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，填写调整依据），系统会自动计算“</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认定分数</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”（分数越低，越困难）。</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保存</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”及“</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审核</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”（可以逐个</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批量操作），审核后无法再设置“浮动金额”。</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“审核通过”后自动提交至资助中心；修改需要联系资助中心“</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退回</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3" name="图片 2">
            <a:extLst>
              <a:ext uri="{FF2B5EF4-FFF2-40B4-BE49-F238E27FC236}">
                <a16:creationId xmlns:a16="http://schemas.microsoft.com/office/drawing/2014/main" id="{94C7F826-EC2C-43C0-8C07-D9120905B4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25" y="4194495"/>
            <a:ext cx="12676900" cy="2840708"/>
          </a:xfrm>
          <a:prstGeom prst="rect">
            <a:avLst/>
          </a:prstGeom>
        </p:spPr>
      </p:pic>
      <p:sp>
        <p:nvSpPr>
          <p:cNvPr id="9" name="矩形 8">
            <a:extLst>
              <a:ext uri="{FF2B5EF4-FFF2-40B4-BE49-F238E27FC236}">
                <a16:creationId xmlns:a16="http://schemas.microsoft.com/office/drawing/2014/main" id="{E8F85359-52EC-4592-9ED3-F94E763C9B17}"/>
              </a:ext>
            </a:extLst>
          </p:cNvPr>
          <p:cNvSpPr/>
          <p:nvPr/>
        </p:nvSpPr>
        <p:spPr>
          <a:xfrm>
            <a:off x="90925" y="5056485"/>
            <a:ext cx="1441906" cy="22020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noFill/>
            </a:endParaRPr>
          </a:p>
        </p:txBody>
      </p:sp>
      <p:sp>
        <p:nvSpPr>
          <p:cNvPr id="49" name="矩形 48">
            <a:extLst>
              <a:ext uri="{FF2B5EF4-FFF2-40B4-BE49-F238E27FC236}">
                <a16:creationId xmlns:a16="http://schemas.microsoft.com/office/drawing/2014/main" id="{350C0609-D410-4FCE-AFF2-09DD253041D1}"/>
              </a:ext>
            </a:extLst>
          </p:cNvPr>
          <p:cNvSpPr/>
          <p:nvPr/>
        </p:nvSpPr>
        <p:spPr>
          <a:xfrm>
            <a:off x="8805639" y="6160491"/>
            <a:ext cx="2232248" cy="23224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noFill/>
            </a:endParaRPr>
          </a:p>
        </p:txBody>
      </p:sp>
      <p:sp>
        <p:nvSpPr>
          <p:cNvPr id="50" name="矩形 49">
            <a:extLst>
              <a:ext uri="{FF2B5EF4-FFF2-40B4-BE49-F238E27FC236}">
                <a16:creationId xmlns:a16="http://schemas.microsoft.com/office/drawing/2014/main" id="{1084E50D-997B-4EBD-8A71-762DAD0E4AE5}"/>
              </a:ext>
            </a:extLst>
          </p:cNvPr>
          <p:cNvSpPr/>
          <p:nvPr/>
        </p:nvSpPr>
        <p:spPr>
          <a:xfrm>
            <a:off x="4734197" y="5897269"/>
            <a:ext cx="2736304" cy="23224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noFill/>
            </a:endParaRPr>
          </a:p>
        </p:txBody>
      </p:sp>
    </p:spTree>
    <p:extLst>
      <p:ext uri="{BB962C8B-B14F-4D97-AF65-F5344CB8AC3E}">
        <p14:creationId xmlns:p14="http://schemas.microsoft.com/office/powerpoint/2010/main" val="37500409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build="p"/>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1695"/>
          <p:cNvSpPr/>
          <p:nvPr/>
        </p:nvSpPr>
        <p:spPr>
          <a:xfrm rot="10800000">
            <a:off x="9885759" y="808013"/>
            <a:ext cx="2739728" cy="26988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8" name="Group 37"/>
          <p:cNvGrpSpPr/>
          <p:nvPr/>
        </p:nvGrpSpPr>
        <p:grpSpPr>
          <a:xfrm>
            <a:off x="11894579" y="942484"/>
            <a:ext cx="748775" cy="748775"/>
            <a:chOff x="8561007" y="2003240"/>
            <a:chExt cx="817551" cy="817551"/>
          </a:xfrm>
        </p:grpSpPr>
        <p:sp>
          <p:nvSpPr>
            <p:cNvPr id="23" name="Shape 1712"/>
            <p:cNvSpPr/>
            <p:nvPr/>
          </p:nvSpPr>
          <p:spPr>
            <a:xfrm rot="19135618">
              <a:off x="8561007" y="200324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1714"/>
            <p:cNvSpPr/>
            <p:nvPr/>
          </p:nvSpPr>
          <p:spPr>
            <a:xfrm>
              <a:off x="8862826" y="2205670"/>
              <a:ext cx="226614" cy="412691"/>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Group 36"/>
          <p:cNvGrpSpPr/>
          <p:nvPr/>
        </p:nvGrpSpPr>
        <p:grpSpPr>
          <a:xfrm>
            <a:off x="9511371" y="1783037"/>
            <a:ext cx="748775" cy="748775"/>
            <a:chOff x="8881213" y="2921000"/>
            <a:chExt cx="817551" cy="817551"/>
          </a:xfrm>
        </p:grpSpPr>
        <p:sp>
          <p:nvSpPr>
            <p:cNvPr id="22" name="Shape 1711"/>
            <p:cNvSpPr/>
            <p:nvPr/>
          </p:nvSpPr>
          <p:spPr>
            <a:xfrm>
              <a:off x="8881213" y="292100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Shape 1718"/>
            <p:cNvSpPr/>
            <p:nvPr/>
          </p:nvSpPr>
          <p:spPr>
            <a:xfrm>
              <a:off x="9124190" y="3171029"/>
              <a:ext cx="331596" cy="298435"/>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chemeClr val="bg1"/>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11900395" y="2606142"/>
            <a:ext cx="748775" cy="748775"/>
            <a:chOff x="8567357" y="3819709"/>
            <a:chExt cx="817551" cy="817551"/>
          </a:xfrm>
        </p:grpSpPr>
        <p:sp>
          <p:nvSpPr>
            <p:cNvPr id="24" name="Shape 1713"/>
            <p:cNvSpPr/>
            <p:nvPr/>
          </p:nvSpPr>
          <p:spPr>
            <a:xfrm rot="18610256" flipH="1">
              <a:off x="8567357" y="3819709"/>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Shape 1719"/>
            <p:cNvSpPr/>
            <p:nvPr/>
          </p:nvSpPr>
          <p:spPr>
            <a:xfrm>
              <a:off x="8839580" y="4053860"/>
              <a:ext cx="273105" cy="349251"/>
            </a:xfrm>
            <a:custGeom>
              <a:avLst/>
              <a:gdLst/>
              <a:ahLst/>
              <a:cxnLst>
                <a:cxn ang="0">
                  <a:pos x="wd2" y="hd2"/>
                </a:cxn>
                <a:cxn ang="5400000">
                  <a:pos x="wd2" y="hd2"/>
                </a:cxn>
                <a:cxn ang="10800000">
                  <a:pos x="wd2" y="hd2"/>
                </a:cxn>
                <a:cxn ang="16200000">
                  <a:pos x="wd2" y="hd2"/>
                </a:cxn>
              </a:cxnLst>
              <a:rect l="0" t="0" r="r" b="b"/>
              <a:pathLst>
                <a:path w="21600" h="21218" extrusionOk="0">
                  <a:moveTo>
                    <a:pt x="6595" y="39"/>
                  </a:moveTo>
                  <a:cubicBezTo>
                    <a:pt x="4807" y="400"/>
                    <a:pt x="1724" y="3046"/>
                    <a:pt x="2203" y="4243"/>
                  </a:cubicBezTo>
                  <a:cubicBezTo>
                    <a:pt x="2751" y="5505"/>
                    <a:pt x="6720" y="6978"/>
                    <a:pt x="6720" y="6978"/>
                  </a:cubicBezTo>
                  <a:cubicBezTo>
                    <a:pt x="10143" y="6768"/>
                    <a:pt x="10142" y="6765"/>
                    <a:pt x="10142" y="6765"/>
                  </a:cubicBezTo>
                  <a:cubicBezTo>
                    <a:pt x="10142" y="6765"/>
                    <a:pt x="8780" y="460"/>
                    <a:pt x="7274" y="39"/>
                  </a:cubicBezTo>
                  <a:cubicBezTo>
                    <a:pt x="7086" y="-14"/>
                    <a:pt x="6850" y="-13"/>
                    <a:pt x="6595" y="39"/>
                  </a:cubicBezTo>
                  <a:close/>
                  <a:moveTo>
                    <a:pt x="14631" y="39"/>
                  </a:moveTo>
                  <a:cubicBezTo>
                    <a:pt x="13128" y="460"/>
                    <a:pt x="11763" y="6765"/>
                    <a:pt x="11763" y="6765"/>
                  </a:cubicBezTo>
                  <a:cubicBezTo>
                    <a:pt x="15178" y="6975"/>
                    <a:pt x="15185" y="6978"/>
                    <a:pt x="15185" y="6978"/>
                  </a:cubicBezTo>
                  <a:cubicBezTo>
                    <a:pt x="15185" y="6978"/>
                    <a:pt x="19144" y="5505"/>
                    <a:pt x="19827" y="4243"/>
                  </a:cubicBezTo>
                  <a:cubicBezTo>
                    <a:pt x="20373" y="2875"/>
                    <a:pt x="16133" y="-382"/>
                    <a:pt x="14631" y="39"/>
                  </a:cubicBezTo>
                  <a:close/>
                  <a:moveTo>
                    <a:pt x="7135" y="2668"/>
                  </a:moveTo>
                  <a:cubicBezTo>
                    <a:pt x="7957" y="2878"/>
                    <a:pt x="8646" y="5924"/>
                    <a:pt x="8646" y="5924"/>
                  </a:cubicBezTo>
                  <a:cubicBezTo>
                    <a:pt x="6865" y="6029"/>
                    <a:pt x="6858" y="6031"/>
                    <a:pt x="6858" y="6031"/>
                  </a:cubicBezTo>
                  <a:cubicBezTo>
                    <a:pt x="6858" y="6031"/>
                    <a:pt x="4943" y="5300"/>
                    <a:pt x="4669" y="4668"/>
                  </a:cubicBezTo>
                  <a:cubicBezTo>
                    <a:pt x="4395" y="4037"/>
                    <a:pt x="6451" y="2352"/>
                    <a:pt x="7135" y="2668"/>
                  </a:cubicBezTo>
                  <a:close/>
                  <a:moveTo>
                    <a:pt x="14769" y="2668"/>
                  </a:moveTo>
                  <a:cubicBezTo>
                    <a:pt x="15452" y="2352"/>
                    <a:pt x="17509" y="4037"/>
                    <a:pt x="17236" y="4668"/>
                  </a:cubicBezTo>
                  <a:cubicBezTo>
                    <a:pt x="16962" y="5300"/>
                    <a:pt x="15046" y="6031"/>
                    <a:pt x="15047" y="6031"/>
                  </a:cubicBezTo>
                  <a:cubicBezTo>
                    <a:pt x="13407" y="5926"/>
                    <a:pt x="13412" y="5924"/>
                    <a:pt x="13412" y="5924"/>
                  </a:cubicBezTo>
                  <a:cubicBezTo>
                    <a:pt x="13412" y="5924"/>
                    <a:pt x="13950" y="2878"/>
                    <a:pt x="14769" y="2668"/>
                  </a:cubicBezTo>
                  <a:close/>
                  <a:moveTo>
                    <a:pt x="8355" y="7595"/>
                  </a:moveTo>
                  <a:lnTo>
                    <a:pt x="8355" y="21112"/>
                  </a:lnTo>
                  <a:cubicBezTo>
                    <a:pt x="9036" y="21216"/>
                    <a:pt x="9992" y="21218"/>
                    <a:pt x="10945" y="21218"/>
                  </a:cubicBezTo>
                  <a:cubicBezTo>
                    <a:pt x="11899" y="21218"/>
                    <a:pt x="12857" y="21216"/>
                    <a:pt x="13675" y="21112"/>
                  </a:cubicBezTo>
                  <a:cubicBezTo>
                    <a:pt x="13675" y="7594"/>
                    <a:pt x="13675" y="7595"/>
                    <a:pt x="13675" y="7595"/>
                  </a:cubicBezTo>
                  <a:cubicBezTo>
                    <a:pt x="12857" y="7595"/>
                    <a:pt x="11899" y="7595"/>
                    <a:pt x="10945" y="7595"/>
                  </a:cubicBezTo>
                  <a:cubicBezTo>
                    <a:pt x="9992" y="7595"/>
                    <a:pt x="9036" y="7595"/>
                    <a:pt x="8355" y="7595"/>
                  </a:cubicBezTo>
                  <a:close/>
                  <a:moveTo>
                    <a:pt x="6969" y="7691"/>
                  </a:moveTo>
                  <a:cubicBezTo>
                    <a:pt x="3825" y="7796"/>
                    <a:pt x="2189" y="8106"/>
                    <a:pt x="2189" y="8106"/>
                  </a:cubicBezTo>
                  <a:cubicBezTo>
                    <a:pt x="1095" y="8106"/>
                    <a:pt x="0" y="8842"/>
                    <a:pt x="0" y="9788"/>
                  </a:cubicBezTo>
                  <a:cubicBezTo>
                    <a:pt x="0" y="18924"/>
                    <a:pt x="0" y="18930"/>
                    <a:pt x="0" y="18930"/>
                  </a:cubicBezTo>
                  <a:cubicBezTo>
                    <a:pt x="0" y="19875"/>
                    <a:pt x="1095" y="20601"/>
                    <a:pt x="2189" y="20601"/>
                  </a:cubicBezTo>
                  <a:cubicBezTo>
                    <a:pt x="2189" y="20601"/>
                    <a:pt x="3825" y="20923"/>
                    <a:pt x="6969" y="21133"/>
                  </a:cubicBezTo>
                  <a:cubicBezTo>
                    <a:pt x="6969" y="7690"/>
                    <a:pt x="6969" y="7691"/>
                    <a:pt x="6969" y="7691"/>
                  </a:cubicBezTo>
                  <a:close/>
                  <a:moveTo>
                    <a:pt x="14631" y="7691"/>
                  </a:moveTo>
                  <a:cubicBezTo>
                    <a:pt x="14631" y="21134"/>
                    <a:pt x="14631" y="21133"/>
                    <a:pt x="14631" y="21133"/>
                  </a:cubicBezTo>
                  <a:cubicBezTo>
                    <a:pt x="17775" y="20923"/>
                    <a:pt x="19411" y="20601"/>
                    <a:pt x="19411" y="20601"/>
                  </a:cubicBezTo>
                  <a:cubicBezTo>
                    <a:pt x="20641" y="20601"/>
                    <a:pt x="21600" y="19875"/>
                    <a:pt x="21600" y="18930"/>
                  </a:cubicBezTo>
                  <a:cubicBezTo>
                    <a:pt x="21600" y="9793"/>
                    <a:pt x="21600" y="9788"/>
                    <a:pt x="21600" y="9788"/>
                  </a:cubicBezTo>
                  <a:cubicBezTo>
                    <a:pt x="21600" y="8842"/>
                    <a:pt x="20641" y="8106"/>
                    <a:pt x="19411" y="8106"/>
                  </a:cubicBezTo>
                  <a:cubicBezTo>
                    <a:pt x="19411" y="8106"/>
                    <a:pt x="17775" y="7796"/>
                    <a:pt x="14631" y="7691"/>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Text Placeholder 3"/>
          <p:cNvSpPr>
            <a:spLocks noGrp="1"/>
          </p:cNvSpPr>
          <p:nvPr>
            <p:ph type="body" sz="quarter" idx="4294967295"/>
          </p:nvPr>
        </p:nvSpPr>
        <p:spPr>
          <a:xfrm>
            <a:off x="0" y="3760788"/>
            <a:ext cx="957263" cy="373062"/>
          </a:xfrm>
          <a:prstGeom prst="rect">
            <a:avLst/>
          </a:prstGeom>
        </p:spPr>
        <p:txBody>
          <a:bodyPr anchor="ctr">
            <a:noAutofit/>
          </a:bodyPr>
          <a:lstStyle/>
          <a:p>
            <a:pPr marL="0" indent="0" algn="ctr" defTabSz="914400" fontAlgn="base">
              <a:lnSpc>
                <a:spcPct val="120000"/>
              </a:lnSpc>
              <a:spcAft>
                <a:spcPct val="0"/>
              </a:spcAft>
              <a:buNone/>
            </a:pPr>
            <a:r>
              <a:rPr lang="zh-CN" altLang="en-US" sz="140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请替换文字内容</a:t>
            </a:r>
            <a:endParaRPr lang="id-ID" altLang="zh-CN" sz="1400" dirty="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1" name="Text Placeholder 3"/>
          <p:cNvSpPr txBox="1">
            <a:spLocks/>
          </p:cNvSpPr>
          <p:nvPr/>
        </p:nvSpPr>
        <p:spPr>
          <a:xfrm>
            <a:off x="4973532" y="3699744"/>
            <a:ext cx="80432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标题 4"/>
          <p:cNvSpPr txBox="1">
            <a:spLocks/>
          </p:cNvSpPr>
          <p:nvPr/>
        </p:nvSpPr>
        <p:spPr>
          <a:xfrm>
            <a:off x="886762" y="139598"/>
            <a:ext cx="4750525"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注意事项</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596727" y="825458"/>
            <a:ext cx="9355180" cy="5444888"/>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查看申报进度</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925513" lvl="1" indent="-285750" algn="just">
              <a:lnSpc>
                <a:spcPct val="150000"/>
              </a:lnSpc>
              <a:spcAft>
                <a:spcPts val="0"/>
              </a:spcAft>
              <a:buFont typeface="Wingdings" panose="05000000000000000000" pitchFamily="2" charset="2"/>
              <a:buChar char="Ø"/>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关注材料“提交标志”为空白的学生，联系确认是误填、自愿放弃还是</a:t>
            </a:r>
            <a:r>
              <a:rPr lang="zh-CN" altLang="en-US"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忘记提交。</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925513" lvl="1" indent="-285750" algn="just">
              <a:lnSpc>
                <a:spcPct val="150000"/>
              </a:lnSpc>
              <a:spcAft>
                <a:spcPts val="0"/>
              </a:spcAft>
              <a:buFont typeface="Wingdings" panose="05000000000000000000" pitchFamily="2" charset="2"/>
              <a:buChar char="Ø"/>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在接收学生材料后，请及时修改“院系材料接收标志”为“已接收”。</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评定和审核经济情况</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925513" lvl="1" indent="-285750" algn="just">
              <a:lnSpc>
                <a:spcPct val="150000"/>
              </a:lnSpc>
              <a:spcAft>
                <a:spcPts val="0"/>
              </a:spcAft>
              <a:buFont typeface="Wingdings" panose="05000000000000000000" pitchFamily="2" charset="2"/>
              <a:buChar char="Ø"/>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先设置“浮动金额”，再审核通过。</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925513" lvl="1" indent="-285750" algn="just">
              <a:lnSpc>
                <a:spcPct val="150000"/>
              </a:lnSpc>
              <a:spcAft>
                <a:spcPts val="0"/>
              </a:spcAft>
              <a:buFont typeface="Wingdings" panose="05000000000000000000" pitchFamily="2" charset="2"/>
              <a:buChar char="Ø"/>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如学生发生填写错误需修改，或者无意误填写家庭经济情况认定，或者研究生在学期间已经做过一次家庭经济情况认定不小心再次填写提交，请院系经办人及时“退回”该生申请，其他情况请不要随意“退回”。</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925513" lvl="1" indent="-285750" algn="just">
              <a:lnSpc>
                <a:spcPct val="150000"/>
              </a:lnSpc>
              <a:spcAft>
                <a:spcPts val="0"/>
              </a:spcAft>
              <a:buFont typeface="Wingdings" panose="05000000000000000000" pitchFamily="2" charset="2"/>
              <a:buChar char="Ø"/>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“院系审核标志”为“审核未通过”的学生，需要写明原因，并在认定工作总结报告中予以说明。</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完成认定工作后，系统中不应存在以下几类学生</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925513" lvl="1" indent="-285750" algn="just">
              <a:lnSpc>
                <a:spcPct val="150000"/>
              </a:lnSpc>
              <a:spcAft>
                <a:spcPts val="0"/>
              </a:spcAft>
              <a:buFont typeface="Wingdings" panose="05000000000000000000" pitchFamily="2" charset="2"/>
              <a:buChar char="Ø"/>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“院系材料接收标志”为“已接收”，而“院系审核标志”为“未审核”。</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925513" lvl="1" indent="-285750" algn="just">
              <a:lnSpc>
                <a:spcPct val="150000"/>
              </a:lnSpc>
              <a:spcAft>
                <a:spcPts val="0"/>
              </a:spcAft>
              <a:buFont typeface="Wingdings" panose="05000000000000000000" pitchFamily="2" charset="2"/>
              <a:buChar char="Ø"/>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“院系审核标志”为“审核通过”，而“院系材料接收标志”为“未接收”。</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20195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build="p"/>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1695"/>
          <p:cNvSpPr/>
          <p:nvPr/>
        </p:nvSpPr>
        <p:spPr>
          <a:xfrm rot="10800000">
            <a:off x="9885759" y="808013"/>
            <a:ext cx="2739728" cy="26988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8" name="Group 37"/>
          <p:cNvGrpSpPr/>
          <p:nvPr/>
        </p:nvGrpSpPr>
        <p:grpSpPr>
          <a:xfrm>
            <a:off x="11894579" y="942484"/>
            <a:ext cx="748775" cy="748775"/>
            <a:chOff x="8561007" y="2003240"/>
            <a:chExt cx="817551" cy="817551"/>
          </a:xfrm>
        </p:grpSpPr>
        <p:sp>
          <p:nvSpPr>
            <p:cNvPr id="23" name="Shape 1712"/>
            <p:cNvSpPr/>
            <p:nvPr/>
          </p:nvSpPr>
          <p:spPr>
            <a:xfrm rot="19135618">
              <a:off x="8561007" y="200324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1714"/>
            <p:cNvSpPr/>
            <p:nvPr/>
          </p:nvSpPr>
          <p:spPr>
            <a:xfrm>
              <a:off x="8862826" y="2205670"/>
              <a:ext cx="226614" cy="412691"/>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Group 36"/>
          <p:cNvGrpSpPr/>
          <p:nvPr/>
        </p:nvGrpSpPr>
        <p:grpSpPr>
          <a:xfrm>
            <a:off x="9511371" y="1783037"/>
            <a:ext cx="748775" cy="748775"/>
            <a:chOff x="8881213" y="2921000"/>
            <a:chExt cx="817551" cy="817551"/>
          </a:xfrm>
        </p:grpSpPr>
        <p:sp>
          <p:nvSpPr>
            <p:cNvPr id="22" name="Shape 1711"/>
            <p:cNvSpPr/>
            <p:nvPr/>
          </p:nvSpPr>
          <p:spPr>
            <a:xfrm>
              <a:off x="8881213" y="292100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Shape 1718"/>
            <p:cNvSpPr/>
            <p:nvPr/>
          </p:nvSpPr>
          <p:spPr>
            <a:xfrm>
              <a:off x="9124190" y="3171029"/>
              <a:ext cx="331596" cy="298435"/>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chemeClr val="bg1"/>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11900395" y="2606142"/>
            <a:ext cx="748775" cy="748775"/>
            <a:chOff x="8567357" y="3819709"/>
            <a:chExt cx="817551" cy="817551"/>
          </a:xfrm>
        </p:grpSpPr>
        <p:sp>
          <p:nvSpPr>
            <p:cNvPr id="24" name="Shape 1713"/>
            <p:cNvSpPr/>
            <p:nvPr/>
          </p:nvSpPr>
          <p:spPr>
            <a:xfrm rot="18610256" flipH="1">
              <a:off x="8567357" y="3819709"/>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Shape 1719"/>
            <p:cNvSpPr/>
            <p:nvPr/>
          </p:nvSpPr>
          <p:spPr>
            <a:xfrm>
              <a:off x="8839580" y="4053860"/>
              <a:ext cx="273105" cy="349251"/>
            </a:xfrm>
            <a:custGeom>
              <a:avLst/>
              <a:gdLst/>
              <a:ahLst/>
              <a:cxnLst>
                <a:cxn ang="0">
                  <a:pos x="wd2" y="hd2"/>
                </a:cxn>
                <a:cxn ang="5400000">
                  <a:pos x="wd2" y="hd2"/>
                </a:cxn>
                <a:cxn ang="10800000">
                  <a:pos x="wd2" y="hd2"/>
                </a:cxn>
                <a:cxn ang="16200000">
                  <a:pos x="wd2" y="hd2"/>
                </a:cxn>
              </a:cxnLst>
              <a:rect l="0" t="0" r="r" b="b"/>
              <a:pathLst>
                <a:path w="21600" h="21218" extrusionOk="0">
                  <a:moveTo>
                    <a:pt x="6595" y="39"/>
                  </a:moveTo>
                  <a:cubicBezTo>
                    <a:pt x="4807" y="400"/>
                    <a:pt x="1724" y="3046"/>
                    <a:pt x="2203" y="4243"/>
                  </a:cubicBezTo>
                  <a:cubicBezTo>
                    <a:pt x="2751" y="5505"/>
                    <a:pt x="6720" y="6978"/>
                    <a:pt x="6720" y="6978"/>
                  </a:cubicBezTo>
                  <a:cubicBezTo>
                    <a:pt x="10143" y="6768"/>
                    <a:pt x="10142" y="6765"/>
                    <a:pt x="10142" y="6765"/>
                  </a:cubicBezTo>
                  <a:cubicBezTo>
                    <a:pt x="10142" y="6765"/>
                    <a:pt x="8780" y="460"/>
                    <a:pt x="7274" y="39"/>
                  </a:cubicBezTo>
                  <a:cubicBezTo>
                    <a:pt x="7086" y="-14"/>
                    <a:pt x="6850" y="-13"/>
                    <a:pt x="6595" y="39"/>
                  </a:cubicBezTo>
                  <a:close/>
                  <a:moveTo>
                    <a:pt x="14631" y="39"/>
                  </a:moveTo>
                  <a:cubicBezTo>
                    <a:pt x="13128" y="460"/>
                    <a:pt x="11763" y="6765"/>
                    <a:pt x="11763" y="6765"/>
                  </a:cubicBezTo>
                  <a:cubicBezTo>
                    <a:pt x="15178" y="6975"/>
                    <a:pt x="15185" y="6978"/>
                    <a:pt x="15185" y="6978"/>
                  </a:cubicBezTo>
                  <a:cubicBezTo>
                    <a:pt x="15185" y="6978"/>
                    <a:pt x="19144" y="5505"/>
                    <a:pt x="19827" y="4243"/>
                  </a:cubicBezTo>
                  <a:cubicBezTo>
                    <a:pt x="20373" y="2875"/>
                    <a:pt x="16133" y="-382"/>
                    <a:pt x="14631" y="39"/>
                  </a:cubicBezTo>
                  <a:close/>
                  <a:moveTo>
                    <a:pt x="7135" y="2668"/>
                  </a:moveTo>
                  <a:cubicBezTo>
                    <a:pt x="7957" y="2878"/>
                    <a:pt x="8646" y="5924"/>
                    <a:pt x="8646" y="5924"/>
                  </a:cubicBezTo>
                  <a:cubicBezTo>
                    <a:pt x="6865" y="6029"/>
                    <a:pt x="6858" y="6031"/>
                    <a:pt x="6858" y="6031"/>
                  </a:cubicBezTo>
                  <a:cubicBezTo>
                    <a:pt x="6858" y="6031"/>
                    <a:pt x="4943" y="5300"/>
                    <a:pt x="4669" y="4668"/>
                  </a:cubicBezTo>
                  <a:cubicBezTo>
                    <a:pt x="4395" y="4037"/>
                    <a:pt x="6451" y="2352"/>
                    <a:pt x="7135" y="2668"/>
                  </a:cubicBezTo>
                  <a:close/>
                  <a:moveTo>
                    <a:pt x="14769" y="2668"/>
                  </a:moveTo>
                  <a:cubicBezTo>
                    <a:pt x="15452" y="2352"/>
                    <a:pt x="17509" y="4037"/>
                    <a:pt x="17236" y="4668"/>
                  </a:cubicBezTo>
                  <a:cubicBezTo>
                    <a:pt x="16962" y="5300"/>
                    <a:pt x="15046" y="6031"/>
                    <a:pt x="15047" y="6031"/>
                  </a:cubicBezTo>
                  <a:cubicBezTo>
                    <a:pt x="13407" y="5926"/>
                    <a:pt x="13412" y="5924"/>
                    <a:pt x="13412" y="5924"/>
                  </a:cubicBezTo>
                  <a:cubicBezTo>
                    <a:pt x="13412" y="5924"/>
                    <a:pt x="13950" y="2878"/>
                    <a:pt x="14769" y="2668"/>
                  </a:cubicBezTo>
                  <a:close/>
                  <a:moveTo>
                    <a:pt x="8355" y="7595"/>
                  </a:moveTo>
                  <a:lnTo>
                    <a:pt x="8355" y="21112"/>
                  </a:lnTo>
                  <a:cubicBezTo>
                    <a:pt x="9036" y="21216"/>
                    <a:pt x="9992" y="21218"/>
                    <a:pt x="10945" y="21218"/>
                  </a:cubicBezTo>
                  <a:cubicBezTo>
                    <a:pt x="11899" y="21218"/>
                    <a:pt x="12857" y="21216"/>
                    <a:pt x="13675" y="21112"/>
                  </a:cubicBezTo>
                  <a:cubicBezTo>
                    <a:pt x="13675" y="7594"/>
                    <a:pt x="13675" y="7595"/>
                    <a:pt x="13675" y="7595"/>
                  </a:cubicBezTo>
                  <a:cubicBezTo>
                    <a:pt x="12857" y="7595"/>
                    <a:pt x="11899" y="7595"/>
                    <a:pt x="10945" y="7595"/>
                  </a:cubicBezTo>
                  <a:cubicBezTo>
                    <a:pt x="9992" y="7595"/>
                    <a:pt x="9036" y="7595"/>
                    <a:pt x="8355" y="7595"/>
                  </a:cubicBezTo>
                  <a:close/>
                  <a:moveTo>
                    <a:pt x="6969" y="7691"/>
                  </a:moveTo>
                  <a:cubicBezTo>
                    <a:pt x="3825" y="7796"/>
                    <a:pt x="2189" y="8106"/>
                    <a:pt x="2189" y="8106"/>
                  </a:cubicBezTo>
                  <a:cubicBezTo>
                    <a:pt x="1095" y="8106"/>
                    <a:pt x="0" y="8842"/>
                    <a:pt x="0" y="9788"/>
                  </a:cubicBezTo>
                  <a:cubicBezTo>
                    <a:pt x="0" y="18924"/>
                    <a:pt x="0" y="18930"/>
                    <a:pt x="0" y="18930"/>
                  </a:cubicBezTo>
                  <a:cubicBezTo>
                    <a:pt x="0" y="19875"/>
                    <a:pt x="1095" y="20601"/>
                    <a:pt x="2189" y="20601"/>
                  </a:cubicBezTo>
                  <a:cubicBezTo>
                    <a:pt x="2189" y="20601"/>
                    <a:pt x="3825" y="20923"/>
                    <a:pt x="6969" y="21133"/>
                  </a:cubicBezTo>
                  <a:cubicBezTo>
                    <a:pt x="6969" y="7690"/>
                    <a:pt x="6969" y="7691"/>
                    <a:pt x="6969" y="7691"/>
                  </a:cubicBezTo>
                  <a:close/>
                  <a:moveTo>
                    <a:pt x="14631" y="7691"/>
                  </a:moveTo>
                  <a:cubicBezTo>
                    <a:pt x="14631" y="21134"/>
                    <a:pt x="14631" y="21133"/>
                    <a:pt x="14631" y="21133"/>
                  </a:cubicBezTo>
                  <a:cubicBezTo>
                    <a:pt x="17775" y="20923"/>
                    <a:pt x="19411" y="20601"/>
                    <a:pt x="19411" y="20601"/>
                  </a:cubicBezTo>
                  <a:cubicBezTo>
                    <a:pt x="20641" y="20601"/>
                    <a:pt x="21600" y="19875"/>
                    <a:pt x="21600" y="18930"/>
                  </a:cubicBezTo>
                  <a:cubicBezTo>
                    <a:pt x="21600" y="9793"/>
                    <a:pt x="21600" y="9788"/>
                    <a:pt x="21600" y="9788"/>
                  </a:cubicBezTo>
                  <a:cubicBezTo>
                    <a:pt x="21600" y="8842"/>
                    <a:pt x="20641" y="8106"/>
                    <a:pt x="19411" y="8106"/>
                  </a:cubicBezTo>
                  <a:cubicBezTo>
                    <a:pt x="19411" y="8106"/>
                    <a:pt x="17775" y="7796"/>
                    <a:pt x="14631" y="7691"/>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Text Placeholder 3"/>
          <p:cNvSpPr>
            <a:spLocks noGrp="1"/>
          </p:cNvSpPr>
          <p:nvPr>
            <p:ph type="body" sz="quarter" idx="4294967295"/>
          </p:nvPr>
        </p:nvSpPr>
        <p:spPr>
          <a:xfrm>
            <a:off x="0" y="3760788"/>
            <a:ext cx="957263" cy="373062"/>
          </a:xfrm>
          <a:prstGeom prst="rect">
            <a:avLst/>
          </a:prstGeom>
        </p:spPr>
        <p:txBody>
          <a:bodyPr anchor="ctr">
            <a:noAutofit/>
          </a:bodyPr>
          <a:lstStyle/>
          <a:p>
            <a:pPr marL="0" indent="0" algn="ctr" defTabSz="914400" fontAlgn="base">
              <a:lnSpc>
                <a:spcPct val="120000"/>
              </a:lnSpc>
              <a:spcAft>
                <a:spcPct val="0"/>
              </a:spcAft>
              <a:buNone/>
            </a:pPr>
            <a:r>
              <a:rPr lang="zh-CN" altLang="en-US" sz="140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请替换文字内容</a:t>
            </a:r>
            <a:endParaRPr lang="id-ID" altLang="zh-CN" sz="1400" dirty="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4" name="标题 4"/>
          <p:cNvSpPr txBox="1">
            <a:spLocks/>
          </p:cNvSpPr>
          <p:nvPr/>
        </p:nvSpPr>
        <p:spPr>
          <a:xfrm>
            <a:off x="886762" y="139598"/>
            <a:ext cx="4750525" cy="428243"/>
          </a:xfrm>
          <a:prstGeom prst="rect">
            <a:avLst/>
          </a:prstGeom>
        </p:spPr>
        <p:txBody>
          <a:bodyPr vert="horz" lIns="96416" tIns="48208" rIns="96416" bIns="482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打印认定名单</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3"/>
          <a:stretch>
            <a:fillRect/>
          </a:stretch>
        </p:blipFill>
        <p:spPr>
          <a:xfrm>
            <a:off x="619432" y="784014"/>
            <a:ext cx="6802020" cy="6326250"/>
          </a:xfrm>
          <a:prstGeom prst="rect">
            <a:avLst/>
          </a:prstGeom>
        </p:spPr>
      </p:pic>
      <p:sp>
        <p:nvSpPr>
          <p:cNvPr id="3" name="文本框 2"/>
          <p:cNvSpPr txBox="1"/>
          <p:nvPr/>
        </p:nvSpPr>
        <p:spPr>
          <a:xfrm>
            <a:off x="5550973" y="2759374"/>
            <a:ext cx="6052257" cy="4108817"/>
          </a:xfrm>
          <a:prstGeom prst="rect">
            <a:avLst/>
          </a:prstGeom>
          <a:solidFill>
            <a:srgbClr val="FFFF00"/>
          </a:solidFill>
        </p:spPr>
        <p:txBody>
          <a:bodyPr wrap="square" rtlCol="0">
            <a:spAutoFit/>
          </a:bodyPr>
          <a:lstStyle/>
          <a:p>
            <a:pPr marL="285750" indent="-285750">
              <a:lnSpc>
                <a:spcPct val="150000"/>
              </a:lnSpc>
              <a:buFont typeface="Wingdings" panose="05000000000000000000" pitchFamily="2" charset="2"/>
              <a:buChar char="u"/>
            </a:pPr>
            <a:r>
              <a:rPr lang="zh-CN" altLang="en-US" dirty="0"/>
              <a:t>认定分数：（人均年收入</a:t>
            </a:r>
            <a:r>
              <a:rPr lang="en-US" altLang="zh-CN" dirty="0"/>
              <a:t>+</a:t>
            </a:r>
            <a:r>
              <a:rPr lang="zh-CN" altLang="en-US" dirty="0"/>
              <a:t>浮动金额），通过某种</a:t>
            </a:r>
            <a:r>
              <a:rPr lang="zh-CN" altLang="en-US" b="1" dirty="0">
                <a:solidFill>
                  <a:srgbClr val="FF0000"/>
                </a:solidFill>
              </a:rPr>
              <a:t>数学变换</a:t>
            </a:r>
            <a:r>
              <a:rPr lang="zh-CN" altLang="en-US" dirty="0"/>
              <a:t>，转化为</a:t>
            </a:r>
            <a:r>
              <a:rPr lang="en-US" altLang="zh-CN" dirty="0"/>
              <a:t>0-100</a:t>
            </a:r>
            <a:r>
              <a:rPr lang="zh-CN" altLang="en-US" dirty="0"/>
              <a:t>以内的数字（当然，过高的收入会使得变换后的分数超过</a:t>
            </a:r>
            <a:r>
              <a:rPr lang="en-US" altLang="zh-CN" dirty="0"/>
              <a:t>100</a:t>
            </a:r>
            <a:r>
              <a:rPr lang="zh-CN" altLang="en-US" dirty="0"/>
              <a:t>，但这部分人一般不属于我们的工作对象）。尽可能掩盖具体的收入数值，保护学生隐私。</a:t>
            </a:r>
            <a:endParaRPr lang="en-US" altLang="zh-CN" dirty="0"/>
          </a:p>
          <a:p>
            <a:pPr marL="285750" indent="-285750">
              <a:lnSpc>
                <a:spcPct val="150000"/>
              </a:lnSpc>
              <a:buFont typeface="Wingdings" panose="05000000000000000000" pitchFamily="2" charset="2"/>
              <a:buChar char="u"/>
            </a:pPr>
            <a:r>
              <a:rPr lang="zh-CN" altLang="en-US" dirty="0"/>
              <a:t>收入情况与分数：院系、中心只需关注收入情况；学生看到的分数。</a:t>
            </a:r>
            <a:endParaRPr lang="en-US" altLang="zh-CN" dirty="0"/>
          </a:p>
          <a:p>
            <a:pPr marL="285750" indent="-285750">
              <a:lnSpc>
                <a:spcPct val="150000"/>
              </a:lnSpc>
              <a:buFont typeface="Wingdings" panose="05000000000000000000" pitchFamily="2" charset="2"/>
              <a:buChar char="u"/>
            </a:pPr>
            <a:r>
              <a:rPr lang="zh-CN" altLang="en-US" dirty="0"/>
              <a:t>由于收入和分数一一对应，</a:t>
            </a:r>
            <a:r>
              <a:rPr lang="zh-CN" altLang="en-US" b="1" dirty="0">
                <a:solidFill>
                  <a:srgbClr val="FF0000"/>
                </a:solidFill>
              </a:rPr>
              <a:t>相对的困难程度</a:t>
            </a:r>
            <a:r>
              <a:rPr lang="zh-CN" altLang="en-US" dirty="0"/>
              <a:t>还是可以比较的。</a:t>
            </a:r>
            <a:endParaRPr lang="en-US" altLang="zh-CN" dirty="0"/>
          </a:p>
          <a:p>
            <a:pPr marL="285750" indent="-285750">
              <a:buFont typeface="Wingdings" panose="05000000000000000000" pitchFamily="2" charset="2"/>
              <a:buChar char="u"/>
            </a:pPr>
            <a:endParaRPr lang="en-US" altLang="zh-CN" dirty="0"/>
          </a:p>
        </p:txBody>
      </p:sp>
    </p:spTree>
    <p:extLst>
      <p:ext uri="{BB962C8B-B14F-4D97-AF65-F5344CB8AC3E}">
        <p14:creationId xmlns:p14="http://schemas.microsoft.com/office/powerpoint/2010/main" val="288165388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147" y="448"/>
            <a:ext cx="12875857" cy="7231757"/>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983636" y="448"/>
            <a:ext cx="4891480" cy="7231757"/>
          </a:xfrm>
          <a:prstGeom prst="rect">
            <a:avLst/>
          </a:prstGeom>
          <a:solidFill>
            <a:srgbClr val="0E2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140542" y="1210764"/>
            <a:ext cx="8577668" cy="4811127"/>
          </a:xfrm>
          <a:prstGeom prst="rect">
            <a:avLst/>
          </a:prstGeom>
          <a:solidFill>
            <a:schemeClr val="bg1">
              <a:alpha val="94000"/>
            </a:schemeClr>
          </a:solidFill>
          <a:ln>
            <a:noFill/>
          </a:ln>
          <a:effectLst>
            <a:outerShdw blurRad="279400" sx="103000" sy="103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TextBox 10"/>
          <p:cNvSpPr txBox="1"/>
          <p:nvPr/>
        </p:nvSpPr>
        <p:spPr>
          <a:xfrm>
            <a:off x="4628631" y="2608213"/>
            <a:ext cx="4230486" cy="1266806"/>
          </a:xfrm>
          <a:prstGeom prst="rect">
            <a:avLst/>
          </a:prstGeom>
          <a:noFill/>
        </p:spPr>
        <p:txBody>
          <a:bodyPr wrap="square" lIns="68564" tIns="34282" rIns="68564" bIns="34282">
            <a:spAutoFit/>
          </a:bodyPr>
          <a:lstStyle/>
          <a:p>
            <a:pPr>
              <a:lnSpc>
                <a:spcPct val="150000"/>
              </a:lnSpc>
            </a:pPr>
            <a:r>
              <a:rPr lang="zh-CN" altLang="en-US" dirty="0">
                <a:solidFill>
                  <a:srgbClr val="0E2234"/>
                </a:solidFill>
                <a:latin typeface="微软雅黑" panose="020B0503020204020204" pitchFamily="34" charset="-122"/>
                <a:ea typeface="微软雅黑" panose="020B0503020204020204" pitchFamily="34" charset="-122"/>
              </a:rPr>
              <a:t>       如有意见建议请联系：</a:t>
            </a:r>
            <a:endParaRPr lang="en-US" altLang="zh-CN" dirty="0">
              <a:solidFill>
                <a:srgbClr val="0E2234"/>
              </a:solidFill>
              <a:latin typeface="微软雅黑" panose="020B0503020204020204" pitchFamily="34" charset="-122"/>
              <a:ea typeface="微软雅黑" panose="020B0503020204020204" pitchFamily="34" charset="-122"/>
            </a:endParaRPr>
          </a:p>
          <a:p>
            <a:pPr>
              <a:lnSpc>
                <a:spcPct val="150000"/>
              </a:lnSpc>
            </a:pPr>
            <a:r>
              <a:rPr lang="zh-CN" altLang="en-US" dirty="0">
                <a:solidFill>
                  <a:srgbClr val="0E2234"/>
                </a:solidFill>
                <a:latin typeface="微软雅黑" panose="020B0503020204020204" pitchFamily="34" charset="-122"/>
                <a:ea typeface="微软雅黑" panose="020B0503020204020204" pitchFamily="34" charset="-122"/>
              </a:rPr>
              <a:t>学生资助中心：</a:t>
            </a:r>
            <a:r>
              <a:rPr lang="en-US" altLang="zh-CN" dirty="0">
                <a:solidFill>
                  <a:srgbClr val="0E2234"/>
                </a:solidFill>
                <a:latin typeface="微软雅黑" panose="020B0503020204020204" pitchFamily="34" charset="-122"/>
                <a:ea typeface="微软雅黑" panose="020B0503020204020204" pitchFamily="34" charset="-122"/>
              </a:rPr>
              <a:t>4006507191</a:t>
            </a:r>
          </a:p>
          <a:p>
            <a:pPr>
              <a:lnSpc>
                <a:spcPct val="150000"/>
              </a:lnSpc>
            </a:pPr>
            <a:r>
              <a:rPr lang="en-US" altLang="zh-CN" dirty="0">
                <a:solidFill>
                  <a:srgbClr val="0E2234"/>
                </a:solidFill>
                <a:latin typeface="微软雅黑" panose="020B0503020204020204" pitchFamily="34" charset="-122"/>
                <a:ea typeface="微软雅黑" panose="020B0503020204020204" pitchFamily="34" charset="-122"/>
              </a:rPr>
              <a:t>                       xszzzx@pku.edu.cn</a:t>
            </a:r>
          </a:p>
        </p:txBody>
      </p:sp>
      <p:sp>
        <p:nvSpPr>
          <p:cNvPr id="11" name="矩形 10"/>
          <p:cNvSpPr/>
          <p:nvPr/>
        </p:nvSpPr>
        <p:spPr>
          <a:xfrm>
            <a:off x="3026528" y="1528093"/>
            <a:ext cx="6825094" cy="992435"/>
          </a:xfrm>
          <a:prstGeom prst="rect">
            <a:avLst/>
          </a:prstGeom>
        </p:spPr>
        <p:txBody>
          <a:bodyPr wrap="square" lIns="68564" tIns="34282" rIns="68564" bIns="34282">
            <a:spAutoFit/>
          </a:bodyPr>
          <a:lstStyle/>
          <a:p>
            <a:pPr algn="ctr"/>
            <a:r>
              <a:rPr lang="zh-CN" altLang="en-US" sz="5999" b="1" spc="316" dirty="0">
                <a:solidFill>
                  <a:srgbClr val="0E2234"/>
                </a:solidFill>
                <a:latin typeface="微软雅黑" panose="020B0503020204020204" pitchFamily="34" charset="-122"/>
                <a:ea typeface="微软雅黑" panose="020B0503020204020204" pitchFamily="34" charset="-122"/>
              </a:rPr>
              <a:t>感谢观看</a:t>
            </a:r>
          </a:p>
        </p:txBody>
      </p:sp>
    </p:spTree>
    <p:extLst>
      <p:ext uri="{BB962C8B-B14F-4D97-AF65-F5344CB8AC3E}">
        <p14:creationId xmlns:p14="http://schemas.microsoft.com/office/powerpoint/2010/main" val="2365418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14:presetBounceEnd="20000">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14:bounceEnd="20000">
                                          <p:cBhvr additive="base">
                                            <p:cTn id="21" dur="500" fill="hold"/>
                                            <p:tgtEl>
                                              <p:spTgt spid="11"/>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14:presetBounceEnd="21250">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14:bounceEnd="21250">
                                          <p:cBhvr additive="base">
                                            <p:cTn id="27" dur="800" fill="hold"/>
                                            <p:tgtEl>
                                              <p:spTgt spid="9"/>
                                            </p:tgtEl>
                                            <p:attrNameLst>
                                              <p:attrName>ppt_x</p:attrName>
                                            </p:attrNameLst>
                                          </p:cBhvr>
                                          <p:tavLst>
                                            <p:tav tm="0">
                                              <p:val>
                                                <p:strVal val="1+#ppt_w/2"/>
                                              </p:val>
                                            </p:tav>
                                            <p:tav tm="100000">
                                              <p:val>
                                                <p:strVal val="#ppt_x"/>
                                              </p:val>
                                            </p:tav>
                                          </p:tavLst>
                                        </p:anim>
                                        <p:anim calcmode="lin" valueType="num" p14:bounceEnd="21250">
                                          <p:cBhvr additive="base">
                                            <p:cTn id="28" dur="8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9"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additive="base">
                                            <p:cTn id="27" dur="800" fill="hold"/>
                                            <p:tgtEl>
                                              <p:spTgt spid="9"/>
                                            </p:tgtEl>
                                            <p:attrNameLst>
                                              <p:attrName>ppt_x</p:attrName>
                                            </p:attrNameLst>
                                          </p:cBhvr>
                                          <p:tavLst>
                                            <p:tav tm="0">
                                              <p:val>
                                                <p:strVal val="1+#ppt_w/2"/>
                                              </p:val>
                                            </p:tav>
                                            <p:tav tm="100000">
                                              <p:val>
                                                <p:strVal val="#ppt_x"/>
                                              </p:val>
                                            </p:tav>
                                          </p:tavLst>
                                        </p:anim>
                                        <p:anim calcmode="lin" valueType="num">
                                          <p:cBhvr additive="base">
                                            <p:cTn id="28" dur="8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9" grpId="0"/>
          <p:bldP spid="1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6ECFD19-AC39-45B6-BD3A-2F8820C35C9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268"/>
</p:tagLst>
</file>

<file path=ppt/theme/theme1.xml><?xml version="1.0" encoding="utf-8"?>
<a:theme xmlns:a="http://schemas.openxmlformats.org/drawingml/2006/main" name="第一PPT，www.1ppt.com">
  <a:themeElements>
    <a:clrScheme name="自定义 853">
      <a:dk1>
        <a:sysClr val="windowText" lastClr="000000"/>
      </a:dk1>
      <a:lt1>
        <a:sysClr val="window" lastClr="FFFFFF"/>
      </a:lt1>
      <a:dk2>
        <a:srgbClr val="44546A"/>
      </a:dk2>
      <a:lt2>
        <a:srgbClr val="E7E6E6"/>
      </a:lt2>
      <a:accent1>
        <a:srgbClr val="9BC2E5"/>
      </a:accent1>
      <a:accent2>
        <a:srgbClr val="0E2234"/>
      </a:accent2>
      <a:accent3>
        <a:srgbClr val="9BC2E5"/>
      </a:accent3>
      <a:accent4>
        <a:srgbClr val="0E2234"/>
      </a:accent4>
      <a:accent5>
        <a:srgbClr val="9BC2E5"/>
      </a:accent5>
      <a:accent6>
        <a:srgbClr val="0E2234"/>
      </a:accent6>
      <a:hlink>
        <a:srgbClr val="9BC2E5"/>
      </a:hlink>
      <a:folHlink>
        <a:srgbClr val="0E223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669</Words>
  <Application>Microsoft Office PowerPoint</Application>
  <PresentationFormat>自定义</PresentationFormat>
  <Paragraphs>84</Paragraphs>
  <Slides>9</Slides>
  <Notes>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9</vt:i4>
      </vt:variant>
    </vt:vector>
  </HeadingPairs>
  <TitlesOfParts>
    <vt:vector size="21" baseType="lpstr">
      <vt:lpstr>Open Sans</vt:lpstr>
      <vt:lpstr>Open Sans Light</vt:lpstr>
      <vt:lpstr>Roboto</vt:lpstr>
      <vt:lpstr>宋体</vt:lpstr>
      <vt:lpstr>微软雅黑</vt:lpstr>
      <vt:lpstr>Agency FB</vt:lpstr>
      <vt:lpstr>Arial</vt:lpstr>
      <vt:lpstr>Calibri</vt:lpstr>
      <vt:lpstr>Calibri Light</vt:lpstr>
      <vt:lpstr>Times New Roman</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简洁蓝色</dc:title>
  <dc:creator/>
  <cp:keywords>www.1ppt.com</cp:keywords>
  <cp:lastModifiedBy/>
  <cp:revision>1</cp:revision>
  <dcterms:created xsi:type="dcterms:W3CDTF">2016-10-17T14:00:15Z</dcterms:created>
  <dcterms:modified xsi:type="dcterms:W3CDTF">2022-09-16T01:08:15Z</dcterms:modified>
</cp:coreProperties>
</file>